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4"/>
  </p:notesMasterIdLst>
  <p:sldIdLst>
    <p:sldId id="256" r:id="rId2"/>
    <p:sldId id="263" r:id="rId3"/>
    <p:sldId id="264" r:id="rId4"/>
    <p:sldId id="265" r:id="rId5"/>
    <p:sldId id="266" r:id="rId6"/>
    <p:sldId id="268" r:id="rId7"/>
    <p:sldId id="270" r:id="rId8"/>
    <p:sldId id="267" r:id="rId9"/>
    <p:sldId id="271" r:id="rId10"/>
    <p:sldId id="272" r:id="rId11"/>
    <p:sldId id="269" r:id="rId12"/>
    <p:sldId id="273" r:id="rId13"/>
  </p:sldIdLst>
  <p:sldSz cx="9144000" cy="5143500" type="screen16x9"/>
  <p:notesSz cx="6858000" cy="9144000"/>
  <p:embeddedFontLst>
    <p:embeddedFont>
      <p:font typeface="IBM Plex Sans" panose="020B0503050203000203" pitchFamily="3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0" roundtripDataSignature="AMtx7mirVFXO0Y+gBcjyG77OGRY+W3dAt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43D52D-243B-422B-B2E6-5F5338CCCF51}" v="33" dt="2025-09-21T11:50:17.030"/>
    <p1510:client id="{CFC64FB9-8318-477B-B733-F21475A61A0A}" v="15" dt="2025-09-21T05:28:28.98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font" Target="fonts/font2.fntdata"/><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MAD AFREEN" userId="c07224be85f71fe3" providerId="LiveId" clId="{62FFB7B8-A538-4311-A54C-3CEC004FB3C2}"/>
    <pc:docChg chg="undo custSel addSld modSld sldOrd">
      <pc:chgData name="MOHAMMAD AFREEN" userId="c07224be85f71fe3" providerId="LiveId" clId="{62FFB7B8-A538-4311-A54C-3CEC004FB3C2}" dt="2025-09-21T11:50:17.029" v="336" actId="1076"/>
      <pc:docMkLst>
        <pc:docMk/>
      </pc:docMkLst>
      <pc:sldChg chg="delSp modSp mod">
        <pc:chgData name="MOHAMMAD AFREEN" userId="c07224be85f71fe3" providerId="LiveId" clId="{62FFB7B8-A538-4311-A54C-3CEC004FB3C2}" dt="2025-09-21T11:17:18.089" v="15"/>
        <pc:sldMkLst>
          <pc:docMk/>
          <pc:sldMk cId="0" sldId="256"/>
        </pc:sldMkLst>
        <pc:spChg chg="mod">
          <ac:chgData name="MOHAMMAD AFREEN" userId="c07224be85f71fe3" providerId="LiveId" clId="{62FFB7B8-A538-4311-A54C-3CEC004FB3C2}" dt="2025-09-21T11:17:16.701" v="13" actId="20577"/>
          <ac:spMkLst>
            <pc:docMk/>
            <pc:sldMk cId="0" sldId="256"/>
            <ac:spMk id="55" creationId="{00000000-0000-0000-0000-000000000000}"/>
          </ac:spMkLst>
        </pc:spChg>
        <pc:spChg chg="del mod">
          <ac:chgData name="MOHAMMAD AFREEN" userId="c07224be85f71fe3" providerId="LiveId" clId="{62FFB7B8-A538-4311-A54C-3CEC004FB3C2}" dt="2025-09-21T11:17:18.089" v="15"/>
          <ac:spMkLst>
            <pc:docMk/>
            <pc:sldMk cId="0" sldId="256"/>
            <ac:spMk id="56" creationId="{00000000-0000-0000-0000-000000000000}"/>
          </ac:spMkLst>
        </pc:spChg>
      </pc:sldChg>
      <pc:sldChg chg="modSp mod">
        <pc:chgData name="MOHAMMAD AFREEN" userId="c07224be85f71fe3" providerId="LiveId" clId="{62FFB7B8-A538-4311-A54C-3CEC004FB3C2}" dt="2025-09-21T11:21:48.199" v="99" actId="20577"/>
        <pc:sldMkLst>
          <pc:docMk/>
          <pc:sldMk cId="2810496101" sldId="263"/>
        </pc:sldMkLst>
        <pc:spChg chg="mod">
          <ac:chgData name="MOHAMMAD AFREEN" userId="c07224be85f71fe3" providerId="LiveId" clId="{62FFB7B8-A538-4311-A54C-3CEC004FB3C2}" dt="2025-09-21T11:21:48.199" v="99" actId="20577"/>
          <ac:spMkLst>
            <pc:docMk/>
            <pc:sldMk cId="2810496101" sldId="263"/>
            <ac:spMk id="2" creationId="{0C873C87-77AB-7C7E-C38B-C3B7E62E703C}"/>
          </ac:spMkLst>
        </pc:spChg>
      </pc:sldChg>
      <pc:sldChg chg="modSp mod">
        <pc:chgData name="MOHAMMAD AFREEN" userId="c07224be85f71fe3" providerId="LiveId" clId="{62FFB7B8-A538-4311-A54C-3CEC004FB3C2}" dt="2025-09-21T11:25:51.920" v="112" actId="12"/>
        <pc:sldMkLst>
          <pc:docMk/>
          <pc:sldMk cId="490606760" sldId="264"/>
        </pc:sldMkLst>
        <pc:spChg chg="mod">
          <ac:chgData name="MOHAMMAD AFREEN" userId="c07224be85f71fe3" providerId="LiveId" clId="{62FFB7B8-A538-4311-A54C-3CEC004FB3C2}" dt="2025-09-21T11:25:51.920" v="112" actId="12"/>
          <ac:spMkLst>
            <pc:docMk/>
            <pc:sldMk cId="490606760" sldId="264"/>
            <ac:spMk id="3" creationId="{ECC0CE1B-7E5B-D135-C90A-835CC373D9A4}"/>
          </ac:spMkLst>
        </pc:spChg>
      </pc:sldChg>
      <pc:sldChg chg="addSp delSp modSp mod">
        <pc:chgData name="MOHAMMAD AFREEN" userId="c07224be85f71fe3" providerId="LiveId" clId="{62FFB7B8-A538-4311-A54C-3CEC004FB3C2}" dt="2025-09-21T11:27:06.776" v="118" actId="1076"/>
        <pc:sldMkLst>
          <pc:docMk/>
          <pc:sldMk cId="1550889142" sldId="265"/>
        </pc:sldMkLst>
        <pc:spChg chg="add mod">
          <ac:chgData name="MOHAMMAD AFREEN" userId="c07224be85f71fe3" providerId="LiveId" clId="{62FFB7B8-A538-4311-A54C-3CEC004FB3C2}" dt="2025-09-21T11:27:06.776" v="118" actId="1076"/>
          <ac:spMkLst>
            <pc:docMk/>
            <pc:sldMk cId="1550889142" sldId="265"/>
            <ac:spMk id="3" creationId="{F994755C-1EB3-873C-8895-F4785B8F7AE3}"/>
          </ac:spMkLst>
        </pc:spChg>
        <pc:spChg chg="del mod">
          <ac:chgData name="MOHAMMAD AFREEN" userId="c07224be85f71fe3" providerId="LiveId" clId="{62FFB7B8-A538-4311-A54C-3CEC004FB3C2}" dt="2025-09-21T11:26:34.584" v="114"/>
          <ac:spMkLst>
            <pc:docMk/>
            <pc:sldMk cId="1550889142" sldId="265"/>
            <ac:spMk id="4" creationId="{00C7A4AB-FA5D-6544-47BE-AD36BD7F16BC}"/>
          </ac:spMkLst>
        </pc:spChg>
      </pc:sldChg>
      <pc:sldChg chg="modSp mod">
        <pc:chgData name="MOHAMMAD AFREEN" userId="c07224be85f71fe3" providerId="LiveId" clId="{62FFB7B8-A538-4311-A54C-3CEC004FB3C2}" dt="2025-09-21T11:28:23.619" v="122" actId="12"/>
        <pc:sldMkLst>
          <pc:docMk/>
          <pc:sldMk cId="407807911" sldId="268"/>
        </pc:sldMkLst>
        <pc:spChg chg="mod">
          <ac:chgData name="MOHAMMAD AFREEN" userId="c07224be85f71fe3" providerId="LiveId" clId="{62FFB7B8-A538-4311-A54C-3CEC004FB3C2}" dt="2025-09-21T11:28:23.619" v="122" actId="12"/>
          <ac:spMkLst>
            <pc:docMk/>
            <pc:sldMk cId="407807911" sldId="268"/>
            <ac:spMk id="3" creationId="{01DE6DC3-0AE5-30BA-F0D1-A0311A08079C}"/>
          </ac:spMkLst>
        </pc:spChg>
      </pc:sldChg>
      <pc:sldChg chg="modSp mod">
        <pc:chgData name="MOHAMMAD AFREEN" userId="c07224be85f71fe3" providerId="LiveId" clId="{62FFB7B8-A538-4311-A54C-3CEC004FB3C2}" dt="2025-09-21T11:34:34.084" v="151" actId="207"/>
        <pc:sldMkLst>
          <pc:docMk/>
          <pc:sldMk cId="1039662988" sldId="269"/>
        </pc:sldMkLst>
        <pc:spChg chg="mod">
          <ac:chgData name="MOHAMMAD AFREEN" userId="c07224be85f71fe3" providerId="LiveId" clId="{62FFB7B8-A538-4311-A54C-3CEC004FB3C2}" dt="2025-09-21T11:34:34.084" v="151" actId="207"/>
          <ac:spMkLst>
            <pc:docMk/>
            <pc:sldMk cId="1039662988" sldId="269"/>
            <ac:spMk id="3" creationId="{475B17C2-C9AF-09D4-999E-7D38C444C0A1}"/>
          </ac:spMkLst>
        </pc:spChg>
      </pc:sldChg>
      <pc:sldChg chg="addSp modSp new mod">
        <pc:chgData name="MOHAMMAD AFREEN" userId="c07224be85f71fe3" providerId="LiveId" clId="{62FFB7B8-A538-4311-A54C-3CEC004FB3C2}" dt="2025-09-21T11:33:41.278" v="148" actId="14100"/>
        <pc:sldMkLst>
          <pc:docMk/>
          <pc:sldMk cId="3050681046" sldId="271"/>
        </pc:sldMkLst>
        <pc:picChg chg="add mod">
          <ac:chgData name="MOHAMMAD AFREEN" userId="c07224be85f71fe3" providerId="LiveId" clId="{62FFB7B8-A538-4311-A54C-3CEC004FB3C2}" dt="2025-09-21T11:29:39.394" v="127" actId="14100"/>
          <ac:picMkLst>
            <pc:docMk/>
            <pc:sldMk cId="3050681046" sldId="271"/>
            <ac:picMk id="3" creationId="{680A0520-290F-A5BE-8D6B-8D7883FED87C}"/>
          </ac:picMkLst>
        </pc:picChg>
        <pc:picChg chg="add mod">
          <ac:chgData name="MOHAMMAD AFREEN" userId="c07224be85f71fe3" providerId="LiveId" clId="{62FFB7B8-A538-4311-A54C-3CEC004FB3C2}" dt="2025-09-21T11:30:24.921" v="132" actId="14100"/>
          <ac:picMkLst>
            <pc:docMk/>
            <pc:sldMk cId="3050681046" sldId="271"/>
            <ac:picMk id="5" creationId="{EB112DD7-C26C-740F-546E-E014130E4C76}"/>
          </ac:picMkLst>
        </pc:picChg>
        <pc:picChg chg="add mod">
          <ac:chgData name="MOHAMMAD AFREEN" userId="c07224be85f71fe3" providerId="LiveId" clId="{62FFB7B8-A538-4311-A54C-3CEC004FB3C2}" dt="2025-09-21T11:31:01.338" v="136" actId="1076"/>
          <ac:picMkLst>
            <pc:docMk/>
            <pc:sldMk cId="3050681046" sldId="271"/>
            <ac:picMk id="7" creationId="{A19003D4-0E25-A8D5-8C19-99F988E99422}"/>
          </ac:picMkLst>
        </pc:picChg>
        <pc:picChg chg="add mod">
          <ac:chgData name="MOHAMMAD AFREEN" userId="c07224be85f71fe3" providerId="LiveId" clId="{62FFB7B8-A538-4311-A54C-3CEC004FB3C2}" dt="2025-09-21T11:33:01.848" v="144" actId="1076"/>
          <ac:picMkLst>
            <pc:docMk/>
            <pc:sldMk cId="3050681046" sldId="271"/>
            <ac:picMk id="9" creationId="{BFB893DC-B1A5-F6DF-3715-464CFE0EA5FE}"/>
          </ac:picMkLst>
        </pc:picChg>
        <pc:picChg chg="add mod">
          <ac:chgData name="MOHAMMAD AFREEN" userId="c07224be85f71fe3" providerId="LiveId" clId="{62FFB7B8-A538-4311-A54C-3CEC004FB3C2}" dt="2025-09-21T11:33:41.278" v="148" actId="14100"/>
          <ac:picMkLst>
            <pc:docMk/>
            <pc:sldMk cId="3050681046" sldId="271"/>
            <ac:picMk id="11" creationId="{0B58BE94-839C-A1D2-41CB-DD39875E8282}"/>
          </ac:picMkLst>
        </pc:picChg>
      </pc:sldChg>
      <pc:sldChg chg="addSp modSp new mod ord">
        <pc:chgData name="MOHAMMAD AFREEN" userId="c07224be85f71fe3" providerId="LiveId" clId="{62FFB7B8-A538-4311-A54C-3CEC004FB3C2}" dt="2025-09-21T11:37:37.056" v="172"/>
        <pc:sldMkLst>
          <pc:docMk/>
          <pc:sldMk cId="932009406" sldId="272"/>
        </pc:sldMkLst>
        <pc:spChg chg="add mod">
          <ac:chgData name="MOHAMMAD AFREEN" userId="c07224be85f71fe3" providerId="LiveId" clId="{62FFB7B8-A538-4311-A54C-3CEC004FB3C2}" dt="2025-09-21T11:37:29.831" v="170" actId="115"/>
          <ac:spMkLst>
            <pc:docMk/>
            <pc:sldMk cId="932009406" sldId="272"/>
            <ac:spMk id="3" creationId="{E0438C68-0FA2-69F8-C433-5450ED073185}"/>
          </ac:spMkLst>
        </pc:spChg>
      </pc:sldChg>
      <pc:sldChg chg="addSp modSp new mod">
        <pc:chgData name="MOHAMMAD AFREEN" userId="c07224be85f71fe3" providerId="LiveId" clId="{62FFB7B8-A538-4311-A54C-3CEC004FB3C2}" dt="2025-09-21T11:50:17.029" v="336" actId="1076"/>
        <pc:sldMkLst>
          <pc:docMk/>
          <pc:sldMk cId="3011048761" sldId="273"/>
        </pc:sldMkLst>
        <pc:spChg chg="add mod">
          <ac:chgData name="MOHAMMAD AFREEN" userId="c07224be85f71fe3" providerId="LiveId" clId="{62FFB7B8-A538-4311-A54C-3CEC004FB3C2}" dt="2025-09-21T11:40:45.384" v="204" actId="115"/>
          <ac:spMkLst>
            <pc:docMk/>
            <pc:sldMk cId="3011048761" sldId="273"/>
            <ac:spMk id="3" creationId="{23113494-52F1-6392-D0AA-9970C2D5CA5D}"/>
          </ac:spMkLst>
        </pc:spChg>
        <pc:spChg chg="add mod">
          <ac:chgData name="MOHAMMAD AFREEN" userId="c07224be85f71fe3" providerId="LiveId" clId="{62FFB7B8-A538-4311-A54C-3CEC004FB3C2}" dt="2025-09-21T11:49:49.075" v="331" actId="20577"/>
          <ac:spMkLst>
            <pc:docMk/>
            <pc:sldMk cId="3011048761" sldId="273"/>
            <ac:spMk id="5" creationId="{0D789322-89DA-BFF7-4841-EEA0FD71F56C}"/>
          </ac:spMkLst>
        </pc:spChg>
        <pc:picChg chg="add mod">
          <ac:chgData name="MOHAMMAD AFREEN" userId="c07224be85f71fe3" providerId="LiveId" clId="{62FFB7B8-A538-4311-A54C-3CEC004FB3C2}" dt="2025-09-21T11:50:17.029" v="336" actId="1076"/>
          <ac:picMkLst>
            <pc:docMk/>
            <pc:sldMk cId="3011048761" sldId="273"/>
            <ac:picMk id="2050" creationId="{E997C33E-2EE1-F02B-448A-D5597CCECD3D}"/>
          </ac:picMkLst>
        </pc:picChg>
      </pc:sldChg>
    </pc:docChg>
  </pc:docChgLst>
</pc:chgInfo>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8"/>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8"/>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7"/>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7"/>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7" name="Google Shape;47;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9"/>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5" name="Google Shape;15;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 name="Google Shape;18;p10"/>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9" name="Google Shape;19;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11"/>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3" name="Google Shape;23;p1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4" name="Google Shape;2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12"/>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7" name="Google Shape;27;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13"/>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13"/>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14"/>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15"/>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1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15"/>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15"/>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0" name="Google Shape;40;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6"/>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ohammadasifbaig87/Ai-Innovators-safety_object_detection" TargetMode="External"/><Relationship Id="rId2" Type="http://schemas.openxmlformats.org/officeDocument/2006/relationships/image" Target="../media/image16.png"/><Relationship Id="rId1" Type="http://schemas.openxmlformats.org/officeDocument/2006/relationships/slideLayout" Target="../slideLayouts/slideLayout11.xml"/><Relationship Id="rId5" Type="http://schemas.openxmlformats.org/officeDocument/2006/relationships/hyperlink" Target="https://github.com/mohammadasifbaig87/Ai-Innovators-safety_object_detection/blob/main/video/2025-09-21%2016-29-27.mkv" TargetMode="External"/><Relationship Id="rId4" Type="http://schemas.openxmlformats.org/officeDocument/2006/relationships/hyperlink" Target="https://drive.google.com/drive/folders/1Ghcsv3U5fuy0iR-0uULn8EKvu6ZZIMP-?usp=shar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0.jpg"/><Relationship Id="rId2" Type="http://schemas.openxmlformats.org/officeDocument/2006/relationships/image" Target="../media/image5.jpg"/><Relationship Id="rId1" Type="http://schemas.openxmlformats.org/officeDocument/2006/relationships/slideLayout" Target="../slideLayouts/slideLayout11.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
          <p:cNvSpPr txBox="1"/>
          <p:nvPr/>
        </p:nvSpPr>
        <p:spPr>
          <a:xfrm>
            <a:off x="1771700" y="400813"/>
            <a:ext cx="5795100" cy="384900"/>
          </a:xfrm>
          <a:prstGeom prst="rect">
            <a:avLst/>
          </a:prstGeom>
          <a:noFill/>
          <a:ln>
            <a:noFill/>
          </a:ln>
        </p:spPr>
        <p:txBody>
          <a:bodyPr spcFirstLastPara="1" wrap="square" lIns="0" tIns="0" rIns="0" bIns="0" anchor="t" anchorCtr="0">
            <a:spAutoFit/>
          </a:bodyPr>
          <a:lstStyle/>
          <a:p>
            <a:pPr marL="0" marR="0" lvl="0" indent="0" algn="ctr" rtl="0">
              <a:lnSpc>
                <a:spcPct val="140000"/>
              </a:lnSpc>
              <a:spcBef>
                <a:spcPts val="0"/>
              </a:spcBef>
              <a:spcAft>
                <a:spcPts val="0"/>
              </a:spcAft>
              <a:buClr>
                <a:srgbClr val="000000"/>
              </a:buClr>
              <a:buSzPts val="2500"/>
              <a:buFont typeface="Arial"/>
              <a:buNone/>
            </a:pPr>
            <a:r>
              <a:rPr lang="en-GB" sz="2500" b="1" i="0" u="none" strike="noStrike" cap="none">
                <a:solidFill>
                  <a:srgbClr val="000000"/>
                </a:solidFill>
                <a:latin typeface="Arial"/>
                <a:ea typeface="Arial"/>
                <a:cs typeface="Arial"/>
                <a:sym typeface="Arial"/>
              </a:rPr>
              <a:t>Problem Statement and Team Details</a:t>
            </a:r>
            <a:endParaRPr sz="700" b="0" i="0" u="none" strike="noStrike" cap="none">
              <a:solidFill>
                <a:srgbClr val="000000"/>
              </a:solidFill>
              <a:latin typeface="Arial"/>
              <a:ea typeface="Arial"/>
              <a:cs typeface="Arial"/>
              <a:sym typeface="Arial"/>
            </a:endParaRPr>
          </a:p>
        </p:txBody>
      </p:sp>
      <p:sp>
        <p:nvSpPr>
          <p:cNvPr id="55" name="Google Shape;55;p1"/>
          <p:cNvSpPr txBox="1"/>
          <p:nvPr/>
        </p:nvSpPr>
        <p:spPr>
          <a:xfrm>
            <a:off x="439461" y="658457"/>
            <a:ext cx="5795099" cy="4782078"/>
          </a:xfrm>
          <a:prstGeom prst="rect">
            <a:avLst/>
          </a:prstGeom>
          <a:noFill/>
          <a:ln>
            <a:noFill/>
          </a:ln>
        </p:spPr>
        <p:txBody>
          <a:bodyPr spcFirstLastPara="1" wrap="square" lIns="0" tIns="0" rIns="0" bIns="0" anchor="t" anchorCtr="0">
            <a:spAutoFit/>
          </a:bodyPr>
          <a:lstStyle/>
          <a:p>
            <a:pPr marL="0" marR="0" lvl="0" indent="0" algn="just" rtl="0">
              <a:lnSpc>
                <a:spcPct val="140000"/>
              </a:lnSpc>
              <a:spcBef>
                <a:spcPts val="0"/>
              </a:spcBef>
              <a:spcAft>
                <a:spcPts val="0"/>
              </a:spcAft>
              <a:buClr>
                <a:srgbClr val="000000"/>
              </a:buClr>
              <a:buSzPts val="1500"/>
              <a:buFont typeface="Arial"/>
              <a:buNone/>
            </a:pPr>
            <a:r>
              <a:rPr lang="en-GB" sz="1500" b="1" i="0" u="none" strike="noStrike" cap="none" dirty="0">
                <a:solidFill>
                  <a:srgbClr val="000000"/>
                </a:solidFill>
                <a:latin typeface="Arial"/>
                <a:ea typeface="Arial"/>
                <a:cs typeface="Arial"/>
                <a:sym typeface="Arial"/>
              </a:rPr>
              <a:t> </a:t>
            </a:r>
            <a:endParaRPr sz="700" b="0"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endParaRPr sz="1500" b="1" i="0" u="none" strike="noStrike" cap="none" dirty="0">
              <a:solidFill>
                <a:srgbClr val="000000"/>
              </a:solidFill>
              <a:latin typeface="Arial"/>
              <a:ea typeface="Arial"/>
              <a:cs typeface="Arial"/>
              <a:sym typeface="Arial"/>
            </a:endParaRPr>
          </a:p>
          <a:p>
            <a:pPr lvl="0">
              <a:lnSpc>
                <a:spcPct val="140000"/>
              </a:lnSpc>
              <a:buSzPts val="1500"/>
            </a:pPr>
            <a:r>
              <a:rPr lang="en-GB" sz="1500" b="1" i="0" u="none" strike="noStrike" cap="none" dirty="0">
                <a:solidFill>
                  <a:srgbClr val="000000"/>
                </a:solidFill>
                <a:latin typeface="Arial"/>
                <a:ea typeface="Arial"/>
                <a:cs typeface="Arial"/>
                <a:sym typeface="Arial"/>
              </a:rPr>
              <a:t>Problem Statement: Space </a:t>
            </a:r>
            <a:r>
              <a:rPr lang="en-GB" sz="1500" b="1" dirty="0"/>
              <a:t>Safety objects detection</a:t>
            </a:r>
            <a:br>
              <a:rPr lang="en-GB" sz="1500" b="1" i="0" u="none" strike="noStrike" cap="none" dirty="0">
                <a:solidFill>
                  <a:srgbClr val="000000"/>
                </a:solidFill>
                <a:latin typeface="Arial"/>
                <a:ea typeface="Arial"/>
                <a:cs typeface="Arial"/>
                <a:sym typeface="Arial"/>
              </a:rPr>
            </a:br>
            <a:endParaRPr sz="700" b="0"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endParaRPr sz="1500" b="1"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r>
              <a:rPr lang="en-GB" sz="1500" b="1" i="0" u="none" strike="noStrike" cap="none" dirty="0">
                <a:solidFill>
                  <a:srgbClr val="000000"/>
                </a:solidFill>
                <a:latin typeface="Arial"/>
                <a:ea typeface="Arial"/>
                <a:cs typeface="Arial"/>
                <a:sym typeface="Arial"/>
              </a:rPr>
              <a:t>Team Name: AI INNOVATORS</a:t>
            </a:r>
            <a:endParaRPr sz="700" b="0"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endParaRPr sz="1500" b="1"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r>
              <a:rPr lang="en-GB" sz="1500" b="1" i="0" u="none" strike="noStrike" cap="none" dirty="0">
                <a:solidFill>
                  <a:srgbClr val="000000"/>
                </a:solidFill>
                <a:latin typeface="Arial"/>
                <a:ea typeface="Arial"/>
                <a:cs typeface="Arial"/>
                <a:sym typeface="Arial"/>
              </a:rPr>
              <a:t>T</a:t>
            </a:r>
            <a:r>
              <a:rPr lang="en-GB" sz="1500" b="1" dirty="0"/>
              <a:t>e</a:t>
            </a:r>
            <a:r>
              <a:rPr lang="en-GB" sz="1500" b="1" i="0" u="none" strike="noStrike" cap="none" dirty="0">
                <a:solidFill>
                  <a:srgbClr val="000000"/>
                </a:solidFill>
                <a:latin typeface="Arial"/>
                <a:ea typeface="Arial"/>
                <a:cs typeface="Arial"/>
                <a:sym typeface="Arial"/>
              </a:rPr>
              <a:t>am Leader Name:  MOHAMMAD ASIF BAIG</a:t>
            </a:r>
            <a:endParaRPr sz="700" b="0" i="0" u="none" strike="noStrike" cap="none" dirty="0">
              <a:solidFill>
                <a:srgbClr val="000000"/>
              </a:solidFill>
              <a:latin typeface="Arial"/>
              <a:ea typeface="Arial"/>
              <a:cs typeface="Arial"/>
              <a:sym typeface="Arial"/>
            </a:endParaRPr>
          </a:p>
          <a:p>
            <a:pPr marL="0" marR="0" lvl="0" indent="0" algn="just" rtl="0">
              <a:lnSpc>
                <a:spcPct val="121333"/>
              </a:lnSpc>
              <a:spcBef>
                <a:spcPts val="0"/>
              </a:spcBef>
              <a:spcAft>
                <a:spcPts val="0"/>
              </a:spcAft>
              <a:buClr>
                <a:srgbClr val="000000"/>
              </a:buClr>
              <a:buSzPts val="1500"/>
              <a:buFont typeface="Arial"/>
              <a:buNone/>
            </a:pPr>
            <a:endParaRPr sz="1500" b="1"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r>
              <a:rPr lang="en-GB" sz="1500" b="1" i="0" u="none" strike="noStrike" cap="none" dirty="0">
                <a:solidFill>
                  <a:srgbClr val="000000"/>
                </a:solidFill>
                <a:latin typeface="Arial"/>
                <a:ea typeface="Arial"/>
                <a:cs typeface="Arial"/>
                <a:sym typeface="Arial"/>
              </a:rPr>
              <a:t>Institute Name:</a:t>
            </a:r>
            <a:endParaRPr sz="700" b="0"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endParaRPr sz="700" b="0"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endParaRPr sz="1500" b="1"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r>
              <a:rPr lang="en-GB" sz="1500" b="1" i="0" u="none" strike="noStrike" cap="none" dirty="0">
                <a:solidFill>
                  <a:srgbClr val="000000"/>
                </a:solidFill>
                <a:latin typeface="Arial"/>
                <a:ea typeface="Arial"/>
                <a:cs typeface="Arial"/>
                <a:sym typeface="Arial"/>
              </a:rPr>
              <a:t>Team Leader Email ID: mohammadasifbaig87@gmail.com</a:t>
            </a:r>
            <a:endParaRPr sz="700" b="0"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endParaRPr sz="1500" b="1"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endParaRPr sz="1500" b="1" i="0" u="none" strike="noStrike" cap="none" dirty="0">
              <a:solidFill>
                <a:srgbClr val="000000"/>
              </a:solidFill>
              <a:latin typeface="Arial"/>
              <a:ea typeface="Arial"/>
              <a:cs typeface="Arial"/>
              <a:sym typeface="Arial"/>
            </a:endParaRPr>
          </a:p>
          <a:p>
            <a:pPr marL="0" marR="0" lvl="0" indent="0" algn="just" rtl="0">
              <a:lnSpc>
                <a:spcPct val="140000"/>
              </a:lnSpc>
              <a:spcBef>
                <a:spcPts val="0"/>
              </a:spcBef>
              <a:spcAft>
                <a:spcPts val="0"/>
              </a:spcAft>
              <a:buClr>
                <a:srgbClr val="000000"/>
              </a:buClr>
              <a:buSzPts val="1500"/>
              <a:buFont typeface="Arial"/>
              <a:buNone/>
            </a:pPr>
            <a:endParaRPr sz="1500" b="1" i="0" u="none" strike="noStrike" cap="none" dirty="0">
              <a:solidFill>
                <a:srgbClr val="000000"/>
              </a:solidFill>
              <a:latin typeface="Arial"/>
              <a:ea typeface="Arial"/>
              <a:cs typeface="Arial"/>
              <a:sym typeface="Arial"/>
            </a:endParaRPr>
          </a:p>
        </p:txBody>
      </p:sp>
      <p:sp>
        <p:nvSpPr>
          <p:cNvPr id="57" name="Google Shape;57;p1"/>
          <p:cNvSpPr txBox="1"/>
          <p:nvPr/>
        </p:nvSpPr>
        <p:spPr>
          <a:xfrm>
            <a:off x="1506735" y="3379227"/>
            <a:ext cx="7348200" cy="307800"/>
          </a:xfrm>
          <a:prstGeom prst="rect">
            <a:avLst/>
          </a:prstGeom>
          <a:noFill/>
          <a:ln>
            <a:noFill/>
          </a:ln>
        </p:spPr>
        <p:txBody>
          <a:bodyPr spcFirstLastPara="1" wrap="square" lIns="91425" tIns="45700" rIns="91425" bIns="45700" anchor="t" anchorCtr="0">
            <a:spAutoFit/>
          </a:bodyPr>
          <a:lstStyle/>
          <a:p>
            <a:pPr marL="302260" marR="0" lvl="1" indent="0" algn="l" rtl="0">
              <a:lnSpc>
                <a:spcPct val="100000"/>
              </a:lnSpc>
              <a:spcBef>
                <a:spcPts val="0"/>
              </a:spcBef>
              <a:spcAft>
                <a:spcPts val="0"/>
              </a:spcAft>
              <a:buClr>
                <a:srgbClr val="000000"/>
              </a:buClr>
              <a:buSzPts val="1400"/>
              <a:buFont typeface="Arial"/>
              <a:buNone/>
            </a:pPr>
            <a:r>
              <a:rPr lang="en-IN" sz="1400" b="1" i="0" u="none" strike="noStrike" cap="none" dirty="0">
                <a:solidFill>
                  <a:srgbClr val="000000"/>
                </a:solidFill>
                <a:latin typeface="IBM Plex Sans"/>
                <a:ea typeface="IBM Plex Sans"/>
                <a:cs typeface="IBM Plex Sans"/>
                <a:sym typeface="IBM Plex Sans"/>
              </a:rPr>
              <a:t>SESHADRI RAO GUDLAVALLERU ENGINEERING COLLEGE</a:t>
            </a:r>
            <a:endParaRPr sz="1400" b="1" i="0" u="none" strike="noStrike" cap="none" dirty="0">
              <a:solidFill>
                <a:srgbClr val="000000"/>
              </a:solidFill>
              <a:latin typeface="IBM Plex Sans"/>
              <a:ea typeface="IBM Plex Sans"/>
              <a:cs typeface="IBM Plex Sans"/>
              <a:sym typeface="IBM Plex Sans"/>
            </a:endParaRPr>
          </a:p>
        </p:txBody>
      </p:sp>
      <p:sp>
        <p:nvSpPr>
          <p:cNvPr id="58" name="Google Shape;58;p1"/>
          <p:cNvSpPr txBox="1"/>
          <p:nvPr/>
        </p:nvSpPr>
        <p:spPr>
          <a:xfrm>
            <a:off x="1979700" y="3944776"/>
            <a:ext cx="7348200" cy="307800"/>
          </a:xfrm>
          <a:prstGeom prst="rect">
            <a:avLst/>
          </a:prstGeom>
          <a:noFill/>
          <a:ln>
            <a:noFill/>
          </a:ln>
        </p:spPr>
        <p:txBody>
          <a:bodyPr spcFirstLastPara="1" wrap="square" lIns="91425" tIns="45700" rIns="91425" bIns="45700" anchor="t" anchorCtr="0">
            <a:spAutoFit/>
          </a:bodyPr>
          <a:lstStyle/>
          <a:p>
            <a:pPr marL="302260" marR="0" lvl="1"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IBM Plex Sans"/>
              <a:ea typeface="IBM Plex Sans"/>
              <a:cs typeface="IBM Plex Sans"/>
              <a:sym typeface="IBM Plex Sans"/>
            </a:endParaRPr>
          </a:p>
        </p:txBody>
      </p:sp>
      <p:pic>
        <p:nvPicPr>
          <p:cNvPr id="59" name="Google Shape;59;p1"/>
          <p:cNvPicPr preferRelativeResize="0"/>
          <p:nvPr/>
        </p:nvPicPr>
        <p:blipFill rotWithShape="1">
          <a:blip r:embed="rId3">
            <a:alphaModFix/>
          </a:blip>
          <a:srcRect/>
          <a:stretch/>
        </p:blipFill>
        <p:spPr>
          <a:xfrm>
            <a:off x="392050" y="80200"/>
            <a:ext cx="1026150" cy="1026150"/>
          </a:xfrm>
          <a:prstGeom prst="rect">
            <a:avLst/>
          </a:prstGeom>
          <a:noFill/>
          <a:ln>
            <a:noFill/>
          </a:ln>
        </p:spPr>
      </p:pic>
      <p:sp>
        <p:nvSpPr>
          <p:cNvPr id="61" name="Google Shape;61;p1"/>
          <p:cNvSpPr txBox="1"/>
          <p:nvPr/>
        </p:nvSpPr>
        <p:spPr>
          <a:xfrm>
            <a:off x="2574000" y="4510325"/>
            <a:ext cx="62049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0438C68-0FA2-69F8-C433-5450ED073185}"/>
              </a:ext>
            </a:extLst>
          </p:cNvPr>
          <p:cNvSpPr txBox="1"/>
          <p:nvPr/>
        </p:nvSpPr>
        <p:spPr>
          <a:xfrm>
            <a:off x="70624" y="95964"/>
            <a:ext cx="8961864" cy="4893647"/>
          </a:xfrm>
          <a:prstGeom prst="rect">
            <a:avLst/>
          </a:prstGeom>
          <a:noFill/>
        </p:spPr>
        <p:txBody>
          <a:bodyPr wrap="square">
            <a:spAutoFit/>
          </a:bodyPr>
          <a:lstStyle/>
          <a:p>
            <a:pPr>
              <a:buNone/>
            </a:pPr>
            <a:r>
              <a:rPr lang="en-IN" dirty="0"/>
              <a:t>			</a:t>
            </a:r>
            <a:r>
              <a:rPr lang="en-IN" sz="1600" b="1" u="sng" dirty="0"/>
              <a:t>Future Improvements/processes</a:t>
            </a:r>
            <a:endParaRPr lang="en-US" sz="1600" b="1" u="sng" dirty="0"/>
          </a:p>
          <a:p>
            <a:pPr>
              <a:buNone/>
            </a:pPr>
            <a:endParaRPr lang="en-US" sz="1600" b="1" dirty="0"/>
          </a:p>
          <a:p>
            <a:pPr>
              <a:buNone/>
            </a:pPr>
            <a:r>
              <a:rPr lang="en-US" b="1" dirty="0"/>
              <a:t>The Safety Object Detection system</a:t>
            </a:r>
            <a:r>
              <a:rPr lang="en-US" dirty="0"/>
              <a:t> demonstrates how AI and computer vision can significantly enhance workplace safety by enabling real-time monitoring, automatic detection of critical safety equipment (such as Oxygen Tanks, Nitrogen Tanks, First Aid Boxes, Fire Alarms, Safety Switch Panels, Emergency Phones, and Fire Extinguishers), and instant alerts for violations. With the integration of </a:t>
            </a:r>
            <a:r>
              <a:rPr lang="en-US" b="1" dirty="0"/>
              <a:t>OpenCV</a:t>
            </a:r>
            <a:r>
              <a:rPr lang="en-US" dirty="0"/>
              <a:t> for video processing and a </a:t>
            </a:r>
            <a:r>
              <a:rPr lang="en-US" b="1" dirty="0" err="1"/>
              <a:t>Streamlit</a:t>
            </a:r>
            <a:r>
              <a:rPr lang="en-US" b="1" dirty="0"/>
              <a:t> interface</a:t>
            </a:r>
            <a:r>
              <a:rPr lang="en-US" dirty="0"/>
              <a:t> for seamless interaction, the system reduces human error, ensures regulatory compliance, and helps prevent accidents.</a:t>
            </a:r>
          </a:p>
          <a:p>
            <a:pPr>
              <a:buNone/>
            </a:pPr>
            <a:r>
              <a:rPr lang="en-US" b="1" dirty="0"/>
              <a:t>Future Improvements &amp; Extensions</a:t>
            </a:r>
            <a:endParaRPr lang="en-US" dirty="0"/>
          </a:p>
          <a:p>
            <a:pPr>
              <a:buFont typeface="Arial" panose="020B0604020202020204" pitchFamily="34" charset="0"/>
              <a:buChar char="•"/>
            </a:pPr>
            <a:r>
              <a:rPr lang="en-US" b="1" dirty="0"/>
              <a:t>Edge AI Deployment</a:t>
            </a:r>
            <a:r>
              <a:rPr lang="en-US" dirty="0"/>
              <a:t> – Running the model on edge devices (Jetson Nano, Raspberry Pi) for faster, low-latency, offline detection.</a:t>
            </a:r>
          </a:p>
          <a:p>
            <a:pPr>
              <a:buFont typeface="Arial" panose="020B0604020202020204" pitchFamily="34" charset="0"/>
              <a:buChar char="•"/>
            </a:pPr>
            <a:r>
              <a:rPr lang="en-US" b="1" dirty="0"/>
              <a:t>Multi-Camera Support</a:t>
            </a:r>
            <a:r>
              <a:rPr lang="en-US" dirty="0"/>
              <a:t> – Expanding the system to handle multiple CCTV feeds simultaneously.</a:t>
            </a:r>
          </a:p>
          <a:p>
            <a:pPr>
              <a:buFont typeface="Arial" panose="020B0604020202020204" pitchFamily="34" charset="0"/>
              <a:buChar char="•"/>
            </a:pPr>
            <a:r>
              <a:rPr lang="en-US" b="1" dirty="0"/>
              <a:t>Advanced Alerts</a:t>
            </a:r>
            <a:r>
              <a:rPr lang="en-US" dirty="0"/>
              <a:t> – Integration with IoT devices (sirens, SMS, email, mobile notifications) for stronger incident response.</a:t>
            </a:r>
          </a:p>
          <a:p>
            <a:pPr>
              <a:buFont typeface="Arial" panose="020B0604020202020204" pitchFamily="34" charset="0"/>
              <a:buChar char="•"/>
            </a:pPr>
            <a:r>
              <a:rPr lang="en-US" b="1" dirty="0"/>
              <a:t>Analytics Dashboard</a:t>
            </a:r>
            <a:r>
              <a:rPr lang="en-US" dirty="0"/>
              <a:t> – Adding dashboards in </a:t>
            </a:r>
            <a:r>
              <a:rPr lang="en-US" dirty="0" err="1"/>
              <a:t>Streamlit</a:t>
            </a:r>
            <a:r>
              <a:rPr lang="en-US" dirty="0"/>
              <a:t> to track detection trends, safety violations, and compliance reports over time.</a:t>
            </a:r>
          </a:p>
          <a:p>
            <a:pPr>
              <a:buFont typeface="Arial" panose="020B0604020202020204" pitchFamily="34" charset="0"/>
              <a:buChar char="•"/>
            </a:pPr>
            <a:r>
              <a:rPr lang="en-US" b="1" dirty="0"/>
              <a:t>Model Enhancement</a:t>
            </a:r>
            <a:r>
              <a:rPr lang="en-US" dirty="0"/>
              <a:t> – Improving accuracy using larger datasets, synthetic data generation, and advanced models (YOLOv8, Transformer-based detectors).</a:t>
            </a:r>
          </a:p>
          <a:p>
            <a:pPr>
              <a:buFont typeface="Arial" panose="020B0604020202020204" pitchFamily="34" charset="0"/>
              <a:buChar char="•"/>
            </a:pPr>
            <a:r>
              <a:rPr lang="en-US" b="1" dirty="0"/>
              <a:t>Scalability</a:t>
            </a:r>
            <a:r>
              <a:rPr lang="en-US" dirty="0"/>
              <a:t> – Cloud deployment for large industrial sites, allowing centralized monitoring across multiple locations.</a:t>
            </a:r>
          </a:p>
          <a:p>
            <a:pPr>
              <a:buNone/>
            </a:pPr>
            <a:r>
              <a:rPr lang="en-US" dirty="0"/>
              <a:t>This roadmap makes the system not only </a:t>
            </a:r>
            <a:r>
              <a:rPr lang="en-US" b="1" dirty="0"/>
              <a:t>practical today</a:t>
            </a:r>
            <a:r>
              <a:rPr lang="en-US" dirty="0"/>
              <a:t> but also </a:t>
            </a:r>
            <a:r>
              <a:rPr lang="en-US" b="1" dirty="0"/>
              <a:t>scalable and adaptable for future industrial safety needs</a:t>
            </a:r>
            <a:r>
              <a:rPr lang="en-US" dirty="0"/>
              <a:t>.</a:t>
            </a:r>
          </a:p>
        </p:txBody>
      </p:sp>
    </p:spTree>
    <p:extLst>
      <p:ext uri="{BB962C8B-B14F-4D97-AF65-F5344CB8AC3E}">
        <p14:creationId xmlns:p14="http://schemas.microsoft.com/office/powerpoint/2010/main" val="9320094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61790-0676-9E72-D98B-E015C6C73B64}"/>
              </a:ext>
            </a:extLst>
          </p:cNvPr>
          <p:cNvSpPr>
            <a:spLocks noGrp="1"/>
          </p:cNvSpPr>
          <p:nvPr>
            <p:ph type="title"/>
          </p:nvPr>
        </p:nvSpPr>
        <p:spPr/>
        <p:txBody>
          <a:bodyPr>
            <a:normAutofit fontScale="90000"/>
          </a:bodyPr>
          <a:lstStyle/>
          <a:p>
            <a:pPr algn="ctr"/>
            <a:r>
              <a:rPr lang="en-IN" b="1" u="sng" dirty="0"/>
              <a:t>Conclusion</a:t>
            </a:r>
          </a:p>
        </p:txBody>
      </p:sp>
      <p:sp>
        <p:nvSpPr>
          <p:cNvPr id="3" name="Text Placeholder 2">
            <a:extLst>
              <a:ext uri="{FF2B5EF4-FFF2-40B4-BE49-F238E27FC236}">
                <a16:creationId xmlns:a16="http://schemas.microsoft.com/office/drawing/2014/main" id="{475B17C2-C9AF-09D4-999E-7D38C444C0A1}"/>
              </a:ext>
            </a:extLst>
          </p:cNvPr>
          <p:cNvSpPr>
            <a:spLocks noGrp="1"/>
          </p:cNvSpPr>
          <p:nvPr>
            <p:ph type="body" idx="1"/>
          </p:nvPr>
        </p:nvSpPr>
        <p:spPr/>
        <p:txBody>
          <a:bodyPr>
            <a:normAutofit lnSpcReduction="10000"/>
          </a:bodyPr>
          <a:lstStyle/>
          <a:p>
            <a:pPr algn="just"/>
            <a:r>
              <a:rPr lang="en-US" b="1" dirty="0">
                <a:solidFill>
                  <a:schemeClr val="tx1"/>
                </a:solidFill>
              </a:rPr>
              <a:t>The Safety Object Detection system</a:t>
            </a:r>
            <a:r>
              <a:rPr lang="en-US" dirty="0">
                <a:solidFill>
                  <a:schemeClr val="tx1"/>
                </a:solidFill>
              </a:rPr>
              <a:t> showcases how AI and computer vision can significantly enhance workplace safety by enabling real-time monitoring, automatic detection of critical safety equipment (such as Oxygen Tanks, Nitrogen Tanks, First Aid Boxes, Fire Alarms, Safety Switch Panels, Emergency Phones, and Fire Extinguishers), and instant alerts for violations. With the integration of </a:t>
            </a:r>
            <a:r>
              <a:rPr lang="en-US" b="1" dirty="0">
                <a:solidFill>
                  <a:schemeClr val="tx1"/>
                </a:solidFill>
              </a:rPr>
              <a:t>OpenCV</a:t>
            </a:r>
            <a:r>
              <a:rPr lang="en-US" dirty="0">
                <a:solidFill>
                  <a:schemeClr val="tx1"/>
                </a:solidFill>
              </a:rPr>
              <a:t> for video processing and a </a:t>
            </a:r>
            <a:r>
              <a:rPr lang="en-US" b="1" dirty="0" err="1">
                <a:solidFill>
                  <a:schemeClr val="tx1"/>
                </a:solidFill>
              </a:rPr>
              <a:t>Streamlit</a:t>
            </a:r>
            <a:r>
              <a:rPr lang="en-US" b="1" dirty="0">
                <a:solidFill>
                  <a:schemeClr val="tx1"/>
                </a:solidFill>
              </a:rPr>
              <a:t> interface</a:t>
            </a:r>
            <a:r>
              <a:rPr lang="en-US" dirty="0">
                <a:solidFill>
                  <a:schemeClr val="tx1"/>
                </a:solidFill>
              </a:rPr>
              <a:t> for seamless interaction, the system reduces human error, ensures regulatory compliance, and helps prevent accidents. Its cost-effectiveness, scalability, and easy integration with existing infrastructure make it a </a:t>
            </a:r>
            <a:r>
              <a:rPr lang="en-US" b="1" dirty="0">
                <a:solidFill>
                  <a:schemeClr val="tx1"/>
                </a:solidFill>
              </a:rPr>
              <a:t>practical and future-ready solution</a:t>
            </a:r>
            <a:r>
              <a:rPr lang="en-US" dirty="0">
                <a:solidFill>
                  <a:schemeClr val="tx1"/>
                </a:solidFill>
              </a:rPr>
              <a:t> for organizations dedicated to maintaining safe and compliant work environments.</a:t>
            </a:r>
            <a:endParaRPr lang="en-IN" dirty="0">
              <a:solidFill>
                <a:schemeClr val="tx1"/>
              </a:solidFill>
            </a:endParaRPr>
          </a:p>
        </p:txBody>
      </p:sp>
    </p:spTree>
    <p:extLst>
      <p:ext uri="{BB962C8B-B14F-4D97-AF65-F5344CB8AC3E}">
        <p14:creationId xmlns:p14="http://schemas.microsoft.com/office/powerpoint/2010/main" val="103966298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Best Thanks PowerPoint &amp; Google Slides Templates - SlideEgg">
            <a:extLst>
              <a:ext uri="{FF2B5EF4-FFF2-40B4-BE49-F238E27FC236}">
                <a16:creationId xmlns:a16="http://schemas.microsoft.com/office/drawing/2014/main" id="{E997C33E-2EE1-F02B-448A-D5597CCECD3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4947" y="2265494"/>
            <a:ext cx="4334106" cy="230319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3113494-52F1-6392-D0AA-9970C2D5CA5D}"/>
              </a:ext>
            </a:extLst>
          </p:cNvPr>
          <p:cNvSpPr txBox="1"/>
          <p:nvPr/>
        </p:nvSpPr>
        <p:spPr>
          <a:xfrm>
            <a:off x="453482" y="215590"/>
            <a:ext cx="7753815" cy="338554"/>
          </a:xfrm>
          <a:prstGeom prst="rect">
            <a:avLst/>
          </a:prstGeom>
          <a:noFill/>
        </p:spPr>
        <p:txBody>
          <a:bodyPr wrap="square">
            <a:spAutoFit/>
          </a:bodyPr>
          <a:lstStyle/>
          <a:p>
            <a:r>
              <a:rPr lang="en-IN" dirty="0"/>
              <a:t>			</a:t>
            </a:r>
            <a:r>
              <a:rPr lang="en-IN" sz="1600" b="1" dirty="0"/>
              <a:t>         </a:t>
            </a:r>
            <a:r>
              <a:rPr lang="en-IN" sz="1600" b="1" u="sng" dirty="0"/>
              <a:t>Important links</a:t>
            </a:r>
          </a:p>
        </p:txBody>
      </p:sp>
      <p:sp>
        <p:nvSpPr>
          <p:cNvPr id="5" name="TextBox 4">
            <a:extLst>
              <a:ext uri="{FF2B5EF4-FFF2-40B4-BE49-F238E27FC236}">
                <a16:creationId xmlns:a16="http://schemas.microsoft.com/office/drawing/2014/main" id="{0D789322-89DA-BFF7-4841-EEA0FD71F56C}"/>
              </a:ext>
            </a:extLst>
          </p:cNvPr>
          <p:cNvSpPr txBox="1"/>
          <p:nvPr/>
        </p:nvSpPr>
        <p:spPr>
          <a:xfrm>
            <a:off x="81777" y="609600"/>
            <a:ext cx="8891238" cy="1600438"/>
          </a:xfrm>
          <a:prstGeom prst="rect">
            <a:avLst/>
          </a:prstGeom>
          <a:noFill/>
        </p:spPr>
        <p:txBody>
          <a:bodyPr wrap="square">
            <a:spAutoFit/>
          </a:bodyPr>
          <a:lstStyle/>
          <a:p>
            <a:r>
              <a:rPr lang="en-IN" dirty="0" err="1"/>
              <a:t>Github</a:t>
            </a:r>
            <a:r>
              <a:rPr lang="en-IN" dirty="0"/>
              <a:t>: </a:t>
            </a:r>
            <a:r>
              <a:rPr lang="en-IN" dirty="0">
                <a:hlinkClick r:id="rId3"/>
              </a:rPr>
              <a:t>https://github.com/mohammadasifbaig87/Ai-Innovators-safety_object_detection</a:t>
            </a:r>
            <a:endParaRPr lang="en-IN" dirty="0"/>
          </a:p>
          <a:p>
            <a:r>
              <a:rPr lang="en-IN" dirty="0" err="1"/>
              <a:t>DriveLink</a:t>
            </a:r>
            <a:r>
              <a:rPr lang="en-IN" dirty="0"/>
              <a:t>: </a:t>
            </a:r>
            <a:r>
              <a:rPr lang="en-IN" dirty="0">
                <a:hlinkClick r:id="rId4"/>
              </a:rPr>
              <a:t>https://drive.google.com/drive/folders/1Ghcsv3U5fuy0iR-0uULn8EKvu6ZZIMP-?usp=sharing</a:t>
            </a:r>
            <a:endParaRPr lang="en-IN" dirty="0"/>
          </a:p>
          <a:p>
            <a:r>
              <a:rPr lang="en-IN" dirty="0"/>
              <a:t>Sample Working Video: </a:t>
            </a:r>
            <a:r>
              <a:rPr lang="en-IN" dirty="0">
                <a:hlinkClick r:id="rId5"/>
              </a:rPr>
              <a:t>https://github.com/mohammadasifbaig87/Ai-Innovators-safety_object_detection/blob/main/video/2025-09-21%2016-29-27.mkv</a:t>
            </a:r>
            <a:endParaRPr lang="en-IN" dirty="0"/>
          </a:p>
          <a:p>
            <a:r>
              <a:rPr lang="en-IN" dirty="0"/>
              <a:t>Project Report(Documentation):https://tinyurl.com/y7k8uh29</a:t>
            </a:r>
          </a:p>
          <a:p>
            <a:endParaRPr lang="en-IN" dirty="0"/>
          </a:p>
          <a:p>
            <a:endParaRPr lang="en-IN" dirty="0"/>
          </a:p>
        </p:txBody>
      </p:sp>
    </p:spTree>
    <p:extLst>
      <p:ext uri="{BB962C8B-B14F-4D97-AF65-F5344CB8AC3E}">
        <p14:creationId xmlns:p14="http://schemas.microsoft.com/office/powerpoint/2010/main" val="3011048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73C87-77AB-7C7E-C38B-C3B7E62E703C}"/>
              </a:ext>
            </a:extLst>
          </p:cNvPr>
          <p:cNvSpPr>
            <a:spLocks noGrp="1"/>
          </p:cNvSpPr>
          <p:nvPr>
            <p:ph type="title"/>
          </p:nvPr>
        </p:nvSpPr>
        <p:spPr>
          <a:xfrm>
            <a:off x="59474" y="1085385"/>
            <a:ext cx="9010186" cy="2795239"/>
          </a:xfrm>
        </p:spPr>
        <p:txBody>
          <a:bodyPr>
            <a:noAutofit/>
          </a:bodyPr>
          <a:lstStyle/>
          <a:p>
            <a:pPr algn="just"/>
            <a:r>
              <a:rPr lang="en-US" sz="1600" b="1" dirty="0"/>
              <a:t>Safety Object Detection</a:t>
            </a:r>
            <a:r>
              <a:rPr lang="en-US" sz="1600" dirty="0"/>
              <a:t> is an AI-powered system that leverages computer vision and deep learning to automatically identify essential safety equipment such as helmets, vests, gloves, and fire extinguishers in real time. Traditional manual safety monitoring is slow, error-prone, and often fails to prevent accidents when workers do not wear or properly use protective gear. To solve this, the system integrates a deep learning model with cameras and OpenCV to continuously detect safety objects, while also supporting file uploads for image-based predictions. It instantly generates alerts for violations and stores detection results for compliance reporting, thereby enhancing workplace safety, reducing human error, and </a:t>
            </a:r>
            <a:r>
              <a:rPr lang="en-IN" sz="1600" dirty="0"/>
              <a:t>ensuring better safety </a:t>
            </a:r>
            <a:br>
              <a:rPr lang="en-US" sz="1600" dirty="0"/>
            </a:br>
            <a:r>
              <a:rPr lang="en-US" sz="1600" dirty="0" err="1"/>
              <a:t>compilance</a:t>
            </a:r>
            <a:endParaRPr lang="en-IN" sz="1600" dirty="0"/>
          </a:p>
        </p:txBody>
      </p:sp>
      <p:sp>
        <p:nvSpPr>
          <p:cNvPr id="4" name="TextBox 3">
            <a:extLst>
              <a:ext uri="{FF2B5EF4-FFF2-40B4-BE49-F238E27FC236}">
                <a16:creationId xmlns:a16="http://schemas.microsoft.com/office/drawing/2014/main" id="{439EF89B-9F0E-DFC8-8F86-AE713636BC71}"/>
              </a:ext>
            </a:extLst>
          </p:cNvPr>
          <p:cNvSpPr txBox="1"/>
          <p:nvPr/>
        </p:nvSpPr>
        <p:spPr>
          <a:xfrm>
            <a:off x="2658459" y="295254"/>
            <a:ext cx="4246837" cy="523220"/>
          </a:xfrm>
          <a:prstGeom prst="rect">
            <a:avLst/>
          </a:prstGeom>
          <a:noFill/>
        </p:spPr>
        <p:txBody>
          <a:bodyPr wrap="square" rtlCol="0">
            <a:spAutoFit/>
          </a:bodyPr>
          <a:lstStyle/>
          <a:p>
            <a:r>
              <a:rPr lang="en-IN" sz="2800" b="1" u="sng" dirty="0"/>
              <a:t>Safety Object Detection</a:t>
            </a:r>
          </a:p>
        </p:txBody>
      </p:sp>
    </p:spTree>
    <p:extLst>
      <p:ext uri="{BB962C8B-B14F-4D97-AF65-F5344CB8AC3E}">
        <p14:creationId xmlns:p14="http://schemas.microsoft.com/office/powerpoint/2010/main" val="28104961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B027D-859F-2E9C-3FCF-7218B73CEDE2}"/>
              </a:ext>
            </a:extLst>
          </p:cNvPr>
          <p:cNvSpPr>
            <a:spLocks noGrp="1"/>
          </p:cNvSpPr>
          <p:nvPr>
            <p:ph type="title"/>
          </p:nvPr>
        </p:nvSpPr>
        <p:spPr/>
        <p:txBody>
          <a:bodyPr>
            <a:normAutofit fontScale="90000"/>
          </a:bodyPr>
          <a:lstStyle/>
          <a:p>
            <a:pPr algn="ctr"/>
            <a:r>
              <a:rPr lang="en-GB" b="1" dirty="0"/>
              <a:t>Methodology &amp; Implementation</a:t>
            </a:r>
            <a:endParaRPr lang="en-IN" dirty="0"/>
          </a:p>
        </p:txBody>
      </p:sp>
      <p:sp>
        <p:nvSpPr>
          <p:cNvPr id="3" name="Text Placeholder 2">
            <a:extLst>
              <a:ext uri="{FF2B5EF4-FFF2-40B4-BE49-F238E27FC236}">
                <a16:creationId xmlns:a16="http://schemas.microsoft.com/office/drawing/2014/main" id="{ECC0CE1B-7E5B-D135-C90A-835CC373D9A4}"/>
              </a:ext>
            </a:extLst>
          </p:cNvPr>
          <p:cNvSpPr>
            <a:spLocks noGrp="1"/>
          </p:cNvSpPr>
          <p:nvPr>
            <p:ph type="body" idx="1"/>
          </p:nvPr>
        </p:nvSpPr>
        <p:spPr/>
        <p:txBody>
          <a:bodyPr>
            <a:normAutofit fontScale="92500" lnSpcReduction="20000"/>
          </a:bodyPr>
          <a:lstStyle/>
          <a:p>
            <a:pPr marL="114300" indent="0">
              <a:buNone/>
            </a:pPr>
            <a:r>
              <a:rPr lang="en-US" dirty="0">
                <a:solidFill>
                  <a:schemeClr val="tx1"/>
                </a:solidFill>
              </a:rPr>
              <a:t>      Our Approach to Safety Object Detection involves four main steps:</a:t>
            </a:r>
          </a:p>
          <a:p>
            <a:pPr>
              <a:buFont typeface="Wingdings" panose="05000000000000000000" pitchFamily="2" charset="2"/>
              <a:buChar char="§"/>
            </a:pPr>
            <a:r>
              <a:rPr lang="en-US" dirty="0">
                <a:solidFill>
                  <a:schemeClr val="tx1"/>
                </a:solidFill>
              </a:rPr>
              <a:t>Data Collection &amp; Labeling – We collect and annotate images of safety objects including Oxygen Tanks, Nitrogen Tanks, First Aid Boxes, Fire Alarms, Safety Switch Panels, Emergency Phones, and Fire Extinguishers to build a robust dataset.</a:t>
            </a:r>
          </a:p>
          <a:p>
            <a:pPr>
              <a:buFont typeface="Wingdings" panose="05000000000000000000" pitchFamily="2" charset="2"/>
              <a:buChar char="§"/>
            </a:pPr>
            <a:r>
              <a:rPr lang="en-US" dirty="0">
                <a:solidFill>
                  <a:schemeClr val="tx1"/>
                </a:solidFill>
              </a:rPr>
              <a:t>Model Training – A deep learning object detection model (YOLO/Faster R-CNN) is trained on this dataset to accurately recognize and classify these safety objects.</a:t>
            </a:r>
          </a:p>
          <a:p>
            <a:pPr>
              <a:buFont typeface="Wingdings" panose="05000000000000000000" pitchFamily="2" charset="2"/>
              <a:buChar char="§"/>
            </a:pPr>
            <a:r>
              <a:rPr lang="en-US" dirty="0">
                <a:solidFill>
                  <a:schemeClr val="tx1"/>
                </a:solidFill>
              </a:rPr>
              <a:t>System Integration – The trained model is integrated with OpenCV and a </a:t>
            </a:r>
            <a:r>
              <a:rPr lang="en-US" dirty="0" err="1">
                <a:solidFill>
                  <a:schemeClr val="tx1"/>
                </a:solidFill>
              </a:rPr>
              <a:t>Streamlit</a:t>
            </a:r>
            <a:r>
              <a:rPr lang="en-US" dirty="0">
                <a:solidFill>
                  <a:schemeClr val="tx1"/>
                </a:solidFill>
              </a:rPr>
              <a:t> interface, allowing users to either upload images or use real-time camera feeds for automatic detection.</a:t>
            </a:r>
          </a:p>
          <a:p>
            <a:pPr>
              <a:buFont typeface="Wingdings" panose="05000000000000000000" pitchFamily="2" charset="2"/>
              <a:buChar char="§"/>
            </a:pPr>
            <a:r>
              <a:rPr lang="en-US" dirty="0">
                <a:solidFill>
                  <a:schemeClr val="tx1"/>
                </a:solidFill>
              </a:rPr>
              <a:t>Alerts &amp; Reporting – The system generates instant alerts when objects are missing or misplaced and stores results for compliance reporting and safety analysis.</a:t>
            </a:r>
          </a:p>
          <a:p>
            <a:endParaRPr lang="en-IN" dirty="0">
              <a:solidFill>
                <a:schemeClr val="tx1"/>
              </a:solidFill>
            </a:endParaRPr>
          </a:p>
        </p:txBody>
      </p:sp>
    </p:spTree>
    <p:extLst>
      <p:ext uri="{BB962C8B-B14F-4D97-AF65-F5344CB8AC3E}">
        <p14:creationId xmlns:p14="http://schemas.microsoft.com/office/powerpoint/2010/main" val="4906067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B1A87-6E35-EDD2-AC26-2DA6A102708B}"/>
              </a:ext>
            </a:extLst>
          </p:cNvPr>
          <p:cNvSpPr>
            <a:spLocks noGrp="1"/>
          </p:cNvSpPr>
          <p:nvPr>
            <p:ph type="title"/>
          </p:nvPr>
        </p:nvSpPr>
        <p:spPr/>
        <p:txBody>
          <a:bodyPr>
            <a:normAutofit fontScale="90000"/>
          </a:bodyPr>
          <a:lstStyle/>
          <a:p>
            <a:pPr algn="ctr"/>
            <a:r>
              <a:rPr lang="en-IN" b="1" u="sng" dirty="0"/>
              <a:t>Technologies Used</a:t>
            </a:r>
          </a:p>
        </p:txBody>
      </p:sp>
      <p:sp>
        <p:nvSpPr>
          <p:cNvPr id="3" name="Rectangle 1">
            <a:extLst>
              <a:ext uri="{FF2B5EF4-FFF2-40B4-BE49-F238E27FC236}">
                <a16:creationId xmlns:a16="http://schemas.microsoft.com/office/drawing/2014/main" id="{F994755C-1EB3-873C-8895-F4785B8F7AE3}"/>
              </a:ext>
            </a:extLst>
          </p:cNvPr>
          <p:cNvSpPr>
            <a:spLocks noGrp="1" noChangeArrowheads="1"/>
          </p:cNvSpPr>
          <p:nvPr>
            <p:ph type="body" idx="1"/>
          </p:nvPr>
        </p:nvSpPr>
        <p:spPr bwMode="auto">
          <a:xfrm>
            <a:off x="185048" y="1279932"/>
            <a:ext cx="8906913"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Programming Language:</a:t>
            </a:r>
            <a:r>
              <a:rPr kumimoji="0" lang="en-US" altLang="en-US" sz="1800" b="0" i="0" u="none" strike="noStrike" cap="none" normalizeH="0" baseline="0" dirty="0">
                <a:ln>
                  <a:noFill/>
                </a:ln>
                <a:solidFill>
                  <a:schemeClr val="tx1"/>
                </a:solidFill>
                <a:effectLst/>
                <a:latin typeface="Arial" panose="020B0604020202020204" pitchFamily="34" charset="0"/>
              </a:rPr>
              <a:t> Python (for AI/ML model development and integration)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Deep Learning Frameworks:</a:t>
            </a:r>
            <a:r>
              <a:rPr kumimoji="0" lang="en-US" altLang="en-US" sz="1800" b="0" i="0" u="none" strike="noStrike" cap="none" normalizeH="0" baseline="0" dirty="0">
                <a:ln>
                  <a:noFill/>
                </a:ln>
                <a:solidFill>
                  <a:schemeClr val="tx1"/>
                </a:solidFill>
                <a:effectLst/>
                <a:latin typeface="Arial" panose="020B0604020202020204" pitchFamily="34" charset="0"/>
              </a:rPr>
              <a:t> TensorFlow / </a:t>
            </a:r>
            <a:r>
              <a:rPr kumimoji="0" lang="en-US" altLang="en-US" sz="1800" b="0" i="0" u="none" strike="noStrike" cap="none" normalizeH="0" baseline="0" dirty="0" err="1">
                <a:ln>
                  <a:noFill/>
                </a:ln>
                <a:solidFill>
                  <a:schemeClr val="tx1"/>
                </a:solidFill>
                <a:effectLst/>
                <a:latin typeface="Arial" panose="020B0604020202020204" pitchFamily="34" charset="0"/>
              </a:rPr>
              <a:t>PyTorch</a:t>
            </a:r>
            <a:r>
              <a:rPr kumimoji="0" lang="en-US" altLang="en-US" sz="1800" b="0" i="0" u="none" strike="noStrike" cap="none" normalizeH="0" baseline="0" dirty="0">
                <a:ln>
                  <a:noFill/>
                </a:ln>
                <a:solidFill>
                  <a:schemeClr val="tx1"/>
                </a:solidFill>
                <a:effectLst/>
                <a:latin typeface="Arial" panose="020B0604020202020204" pitchFamily="34" charset="0"/>
              </a:rPr>
              <a:t> (for training object detection models)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Object Detection Models:</a:t>
            </a:r>
            <a:r>
              <a:rPr kumimoji="0" lang="en-US" altLang="en-US" sz="1800" b="0" i="0" u="none" strike="noStrike" cap="none" normalizeH="0" baseline="0" dirty="0">
                <a:ln>
                  <a:noFill/>
                </a:ln>
                <a:solidFill>
                  <a:schemeClr val="tx1"/>
                </a:solidFill>
                <a:effectLst/>
                <a:latin typeface="Arial" panose="020B0604020202020204" pitchFamily="34" charset="0"/>
              </a:rPr>
              <a:t> YOLOv5 / Faster R-CNN / SSD (for detecting Oxygen Tanks, Nitrogen Tanks, First Aid Boxes, Fire Alarms, Safety Switch Panels, Emergency Phones, and Fire Extinguishers)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 Annotation Tools:</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LabelImg</a:t>
            </a:r>
            <a:r>
              <a:rPr kumimoji="0" lang="en-US" altLang="en-US" sz="1800" b="0" i="0" u="none" strike="noStrike" cap="none" normalizeH="0" baseline="0" dirty="0">
                <a:ln>
                  <a:noFill/>
                </a:ln>
                <a:solidFill>
                  <a:schemeClr val="tx1"/>
                </a:solidFill>
                <a:effectLst/>
                <a:latin typeface="Arial" panose="020B0604020202020204" pitchFamily="34" charset="0"/>
              </a:rPr>
              <a:t> / </a:t>
            </a:r>
            <a:r>
              <a:rPr kumimoji="0" lang="en-US" altLang="en-US" sz="1800" b="0" i="0" u="none" strike="noStrike" cap="none" normalizeH="0" baseline="0" dirty="0" err="1">
                <a:ln>
                  <a:noFill/>
                </a:ln>
                <a:solidFill>
                  <a:schemeClr val="tx1"/>
                </a:solidFill>
                <a:effectLst/>
                <a:latin typeface="Arial" panose="020B0604020202020204" pitchFamily="34" charset="0"/>
              </a:rPr>
              <a:t>Roboflow</a:t>
            </a:r>
            <a:r>
              <a:rPr kumimoji="0" lang="en-US" altLang="en-US" sz="1800" b="0" i="0" u="none" strike="noStrike" cap="none" normalizeH="0" baseline="0" dirty="0">
                <a:ln>
                  <a:noFill/>
                </a:ln>
                <a:solidFill>
                  <a:schemeClr val="tx1"/>
                </a:solidFill>
                <a:effectLst/>
                <a:latin typeface="Arial" panose="020B0604020202020204" pitchFamily="34" charset="0"/>
              </a:rPr>
              <a:t> (for creating and managing labeled datasets)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Computer Vision Library:</a:t>
            </a:r>
            <a:r>
              <a:rPr kumimoji="0" lang="en-US" altLang="en-US" sz="1800" b="0" i="0" u="none" strike="noStrike" cap="none" normalizeH="0" baseline="0" dirty="0">
                <a:ln>
                  <a:noFill/>
                </a:ln>
                <a:solidFill>
                  <a:schemeClr val="tx1"/>
                </a:solidFill>
                <a:effectLst/>
                <a:latin typeface="Arial" panose="020B0604020202020204" pitchFamily="34" charset="0"/>
              </a:rPr>
              <a:t> OpenCV (for handling image and video streams)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User Interface:</a:t>
            </a:r>
            <a:r>
              <a:rPr kumimoji="0" lang="en-US" altLang="en-US" sz="1800" b="0" i="0" u="none" strike="noStrike" cap="none" normalizeH="0" baseline="0" dirty="0">
                <a:ln>
                  <a:noFill/>
                </a:ln>
                <a:solidFill>
                  <a:schemeClr val="tx1"/>
                </a:solidFill>
                <a:effectLst/>
                <a:latin typeface="Arial" panose="020B0604020202020204" pitchFamily="34" charset="0"/>
              </a:rPr>
              <a:t> </a:t>
            </a:r>
            <a:r>
              <a:rPr kumimoji="0" lang="en-US" altLang="en-US" sz="1800" b="0" i="0" u="none" strike="noStrike" cap="none" normalizeH="0" baseline="0" dirty="0" err="1">
                <a:ln>
                  <a:noFill/>
                </a:ln>
                <a:solidFill>
                  <a:schemeClr val="tx1"/>
                </a:solidFill>
                <a:effectLst/>
                <a:latin typeface="Arial" panose="020B0604020202020204" pitchFamily="34" charset="0"/>
              </a:rPr>
              <a:t>Streamlit</a:t>
            </a:r>
            <a:r>
              <a:rPr kumimoji="0" lang="en-US" altLang="en-US" sz="1800" b="0" i="0" u="none" strike="noStrike" cap="none" normalizeH="0" baseline="0" dirty="0">
                <a:ln>
                  <a:noFill/>
                </a:ln>
                <a:solidFill>
                  <a:schemeClr val="tx1"/>
                </a:solidFill>
                <a:effectLst/>
                <a:latin typeface="Arial" panose="020B0604020202020204" pitchFamily="34" charset="0"/>
              </a:rPr>
              <a:t> (for building an interactive interface with file upload and real-time camera detection options)</a:t>
            </a:r>
          </a:p>
        </p:txBody>
      </p:sp>
    </p:spTree>
    <p:extLst>
      <p:ext uri="{BB962C8B-B14F-4D97-AF65-F5344CB8AC3E}">
        <p14:creationId xmlns:p14="http://schemas.microsoft.com/office/powerpoint/2010/main" val="1550889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8ABEA09-9CF7-E742-5273-E82356126F08}"/>
              </a:ext>
            </a:extLst>
          </p:cNvPr>
          <p:cNvPicPr>
            <a:picLocks noChangeAspect="1"/>
          </p:cNvPicPr>
          <p:nvPr/>
        </p:nvPicPr>
        <p:blipFill>
          <a:blip r:embed="rId2"/>
          <a:stretch>
            <a:fillRect/>
          </a:stretch>
        </p:blipFill>
        <p:spPr>
          <a:xfrm>
            <a:off x="2000250" y="0"/>
            <a:ext cx="5143500" cy="5143500"/>
          </a:xfrm>
          <a:prstGeom prst="rect">
            <a:avLst/>
          </a:prstGeom>
        </p:spPr>
      </p:pic>
    </p:spTree>
    <p:extLst>
      <p:ext uri="{BB962C8B-B14F-4D97-AF65-F5344CB8AC3E}">
        <p14:creationId xmlns:p14="http://schemas.microsoft.com/office/powerpoint/2010/main" val="39982599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33301-CAE3-F7DE-8F58-1A311106D282}"/>
              </a:ext>
            </a:extLst>
          </p:cNvPr>
          <p:cNvSpPr>
            <a:spLocks noGrp="1"/>
          </p:cNvSpPr>
          <p:nvPr>
            <p:ph type="title"/>
          </p:nvPr>
        </p:nvSpPr>
        <p:spPr/>
        <p:txBody>
          <a:bodyPr>
            <a:normAutofit fontScale="90000"/>
          </a:bodyPr>
          <a:lstStyle/>
          <a:p>
            <a:pPr algn="ctr"/>
            <a:r>
              <a:rPr lang="en-IN" b="1" u="sng" dirty="0"/>
              <a:t>Feasibility and Market use</a:t>
            </a:r>
          </a:p>
        </p:txBody>
      </p:sp>
      <p:sp>
        <p:nvSpPr>
          <p:cNvPr id="3" name="Text Placeholder 2">
            <a:extLst>
              <a:ext uri="{FF2B5EF4-FFF2-40B4-BE49-F238E27FC236}">
                <a16:creationId xmlns:a16="http://schemas.microsoft.com/office/drawing/2014/main" id="{01DE6DC3-0AE5-30BA-F0D1-A0311A08079C}"/>
              </a:ext>
            </a:extLst>
          </p:cNvPr>
          <p:cNvSpPr>
            <a:spLocks noGrp="1"/>
          </p:cNvSpPr>
          <p:nvPr>
            <p:ph type="body" idx="1"/>
          </p:nvPr>
        </p:nvSpPr>
        <p:spPr/>
        <p:txBody>
          <a:bodyPr>
            <a:normAutofit fontScale="70000" lnSpcReduction="20000"/>
          </a:bodyPr>
          <a:lstStyle/>
          <a:p>
            <a:pPr>
              <a:buFont typeface="Wingdings" panose="05000000000000000000" pitchFamily="2" charset="2"/>
              <a:buChar char="§"/>
            </a:pPr>
            <a:r>
              <a:rPr lang="en-US" dirty="0">
                <a:solidFill>
                  <a:schemeClr val="tx1"/>
                </a:solidFill>
              </a:rPr>
              <a:t>The system is highly feasible as it uses </a:t>
            </a:r>
            <a:r>
              <a:rPr lang="en-US" b="1" dirty="0">
                <a:solidFill>
                  <a:schemeClr val="tx1"/>
                </a:solidFill>
              </a:rPr>
              <a:t>affordable and widely available technologies</a:t>
            </a:r>
            <a:r>
              <a:rPr lang="en-US" dirty="0">
                <a:solidFill>
                  <a:schemeClr val="tx1"/>
                </a:solidFill>
              </a:rPr>
              <a:t> such as CCTV or IP cameras, open-source AI frameworks (</a:t>
            </a:r>
            <a:r>
              <a:rPr lang="en-US" b="1" dirty="0">
                <a:solidFill>
                  <a:schemeClr val="tx1"/>
                </a:solidFill>
              </a:rPr>
              <a:t>TensorFlow, </a:t>
            </a:r>
            <a:r>
              <a:rPr lang="en-US" b="1" dirty="0" err="1">
                <a:solidFill>
                  <a:schemeClr val="tx1"/>
                </a:solidFill>
              </a:rPr>
              <a:t>PyTorch</a:t>
            </a:r>
            <a:r>
              <a:rPr lang="en-US" dirty="0">
                <a:solidFill>
                  <a:schemeClr val="tx1"/>
                </a:solidFill>
              </a:rPr>
              <a:t>), and deployment options on </a:t>
            </a:r>
            <a:r>
              <a:rPr lang="en-US" b="1" dirty="0">
                <a:solidFill>
                  <a:schemeClr val="tx1"/>
                </a:solidFill>
              </a:rPr>
              <a:t>edge devices or cloud platforms</a:t>
            </a:r>
            <a:r>
              <a:rPr lang="en-US" dirty="0">
                <a:solidFill>
                  <a:schemeClr val="tx1"/>
                </a:solidFill>
              </a:rPr>
              <a:t>. By leveraging </a:t>
            </a:r>
            <a:r>
              <a:rPr lang="en-US" b="1" dirty="0">
                <a:solidFill>
                  <a:schemeClr val="tx1"/>
                </a:solidFill>
              </a:rPr>
              <a:t>pre-trained models</a:t>
            </a:r>
            <a:r>
              <a:rPr lang="en-US" dirty="0">
                <a:solidFill>
                  <a:schemeClr val="tx1"/>
                </a:solidFill>
              </a:rPr>
              <a:t> and fine-tuning them for specific safety objects, development time and cost are significantly reduced. The integration of </a:t>
            </a:r>
            <a:r>
              <a:rPr lang="en-US" b="1" dirty="0">
                <a:solidFill>
                  <a:schemeClr val="tx1"/>
                </a:solidFill>
              </a:rPr>
              <a:t>OpenCV</a:t>
            </a:r>
            <a:r>
              <a:rPr lang="en-US" dirty="0">
                <a:solidFill>
                  <a:schemeClr val="tx1"/>
                </a:solidFill>
              </a:rPr>
              <a:t> for image/video processing and a </a:t>
            </a:r>
            <a:r>
              <a:rPr lang="en-US" b="1" dirty="0" err="1">
                <a:solidFill>
                  <a:schemeClr val="tx1"/>
                </a:solidFill>
              </a:rPr>
              <a:t>Streamlit</a:t>
            </a:r>
            <a:r>
              <a:rPr lang="en-US" b="1" dirty="0">
                <a:solidFill>
                  <a:schemeClr val="tx1"/>
                </a:solidFill>
              </a:rPr>
              <a:t> interface</a:t>
            </a:r>
            <a:r>
              <a:rPr lang="en-US" dirty="0">
                <a:solidFill>
                  <a:schemeClr val="tx1"/>
                </a:solidFill>
              </a:rPr>
              <a:t> for easy user interaction makes the system practical and scalable. It can be seamlessly integrated into existing security and monitoring infrastructures in workplaces.</a:t>
            </a:r>
          </a:p>
          <a:p>
            <a:pPr>
              <a:buFont typeface="Wingdings" panose="05000000000000000000" pitchFamily="2" charset="2"/>
              <a:buChar char="§"/>
            </a:pPr>
            <a:r>
              <a:rPr lang="en-US" b="1" dirty="0">
                <a:solidFill>
                  <a:schemeClr val="tx1"/>
                </a:solidFill>
              </a:rPr>
              <a:t>Potential Applications</a:t>
            </a:r>
            <a:endParaRPr lang="en-US" dirty="0">
              <a:solidFill>
                <a:schemeClr val="tx1"/>
              </a:solidFill>
            </a:endParaRPr>
          </a:p>
          <a:p>
            <a:pPr>
              <a:buFont typeface="Wingdings" panose="05000000000000000000" pitchFamily="2" charset="2"/>
              <a:buChar char="§"/>
            </a:pPr>
            <a:r>
              <a:rPr lang="en-US" b="1" dirty="0">
                <a:solidFill>
                  <a:schemeClr val="tx1"/>
                </a:solidFill>
              </a:rPr>
              <a:t>Manufacturing Plants</a:t>
            </a:r>
            <a:r>
              <a:rPr lang="en-US" dirty="0">
                <a:solidFill>
                  <a:schemeClr val="tx1"/>
                </a:solidFill>
              </a:rPr>
              <a:t> – Detecting and ensuring availability of safety objects such as fire extinguishers, first aid boxes, and safety switch panels.</a:t>
            </a:r>
          </a:p>
          <a:p>
            <a:pPr>
              <a:buFont typeface="Wingdings" panose="05000000000000000000" pitchFamily="2" charset="2"/>
              <a:buChar char="§"/>
            </a:pPr>
            <a:r>
              <a:rPr lang="en-US" b="1" dirty="0">
                <a:solidFill>
                  <a:schemeClr val="tx1"/>
                </a:solidFill>
              </a:rPr>
              <a:t>Warehouses &amp; Logistics</a:t>
            </a:r>
            <a:r>
              <a:rPr lang="en-US" dirty="0">
                <a:solidFill>
                  <a:schemeClr val="tx1"/>
                </a:solidFill>
              </a:rPr>
              <a:t> – Monitoring placement of emergency equipment like fire alarms and emergency phones.</a:t>
            </a:r>
          </a:p>
          <a:p>
            <a:pPr>
              <a:buFont typeface="Wingdings" panose="05000000000000000000" pitchFamily="2" charset="2"/>
              <a:buChar char="§"/>
            </a:pPr>
            <a:r>
              <a:rPr lang="en-US" b="1" dirty="0">
                <a:solidFill>
                  <a:schemeClr val="tx1"/>
                </a:solidFill>
              </a:rPr>
              <a:t>Oil, Gas &amp; Chemical Plants</a:t>
            </a:r>
            <a:r>
              <a:rPr lang="en-US" dirty="0">
                <a:solidFill>
                  <a:schemeClr val="tx1"/>
                </a:solidFill>
              </a:rPr>
              <a:t> – Real-time detection of Oxygen Tanks, Nitrogen Tanks, and other critical safety devices in hazardous zones.</a:t>
            </a:r>
          </a:p>
          <a:p>
            <a:pPr>
              <a:buFont typeface="Wingdings" panose="05000000000000000000" pitchFamily="2" charset="2"/>
              <a:buChar char="§"/>
            </a:pPr>
            <a:r>
              <a:rPr lang="en-US" b="1" dirty="0">
                <a:solidFill>
                  <a:schemeClr val="tx1"/>
                </a:solidFill>
              </a:rPr>
              <a:t>Public Transport &amp; Large Venues</a:t>
            </a:r>
            <a:r>
              <a:rPr lang="en-US" dirty="0">
                <a:solidFill>
                  <a:schemeClr val="tx1"/>
                </a:solidFill>
              </a:rPr>
              <a:t> – Ensuring visibility and accessibility of fire safety and emergency equipment in airports, metros, and event spaces.</a:t>
            </a:r>
          </a:p>
        </p:txBody>
      </p:sp>
    </p:spTree>
    <p:extLst>
      <p:ext uri="{BB962C8B-B14F-4D97-AF65-F5344CB8AC3E}">
        <p14:creationId xmlns:p14="http://schemas.microsoft.com/office/powerpoint/2010/main" val="4078079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546DE1-C1B1-99DA-E551-A8C79CF3B7D6}"/>
              </a:ext>
            </a:extLst>
          </p:cNvPr>
          <p:cNvSpPr>
            <a:spLocks noGrp="1"/>
          </p:cNvSpPr>
          <p:nvPr>
            <p:ph type="title"/>
          </p:nvPr>
        </p:nvSpPr>
        <p:spPr/>
        <p:txBody>
          <a:bodyPr>
            <a:normAutofit fontScale="90000"/>
          </a:bodyPr>
          <a:lstStyle/>
          <a:p>
            <a:pPr algn="ctr"/>
            <a:r>
              <a:rPr lang="en-IN" b="1" dirty="0"/>
              <a:t>Results:</a:t>
            </a:r>
          </a:p>
        </p:txBody>
      </p:sp>
      <p:sp>
        <p:nvSpPr>
          <p:cNvPr id="3" name="Text Placeholder 2">
            <a:extLst>
              <a:ext uri="{FF2B5EF4-FFF2-40B4-BE49-F238E27FC236}">
                <a16:creationId xmlns:a16="http://schemas.microsoft.com/office/drawing/2014/main" id="{14016664-E60D-4289-923F-0CD2514D39BF}"/>
              </a:ext>
            </a:extLst>
          </p:cNvPr>
          <p:cNvSpPr>
            <a:spLocks noGrp="1"/>
          </p:cNvSpPr>
          <p:nvPr>
            <p:ph type="body" idx="1"/>
          </p:nvPr>
        </p:nvSpPr>
        <p:spPr/>
        <p:txBody>
          <a:bodyPr/>
          <a:lstStyle/>
          <a:p>
            <a:endParaRPr lang="en-IN" dirty="0"/>
          </a:p>
          <a:p>
            <a:endParaRPr lang="en-IN" dirty="0"/>
          </a:p>
          <a:p>
            <a:endParaRPr lang="en-IN" dirty="0"/>
          </a:p>
          <a:p>
            <a:endParaRPr lang="en-IN" dirty="0"/>
          </a:p>
          <a:p>
            <a:endParaRPr lang="en-IN" dirty="0"/>
          </a:p>
          <a:p>
            <a:endParaRPr lang="en-IN" dirty="0"/>
          </a:p>
          <a:p>
            <a:endParaRPr lang="en-IN" dirty="0"/>
          </a:p>
          <a:p>
            <a:endParaRPr lang="en-IN" dirty="0"/>
          </a:p>
        </p:txBody>
      </p:sp>
      <p:pic>
        <p:nvPicPr>
          <p:cNvPr id="5" name="Picture 4">
            <a:extLst>
              <a:ext uri="{FF2B5EF4-FFF2-40B4-BE49-F238E27FC236}">
                <a16:creationId xmlns:a16="http://schemas.microsoft.com/office/drawing/2014/main" id="{A3E52CCF-4DAC-67F7-D63E-AD47B9677B44}"/>
              </a:ext>
            </a:extLst>
          </p:cNvPr>
          <p:cNvPicPr>
            <a:picLocks noChangeAspect="1"/>
          </p:cNvPicPr>
          <p:nvPr/>
        </p:nvPicPr>
        <p:blipFill>
          <a:blip r:embed="rId2"/>
          <a:stretch>
            <a:fillRect/>
          </a:stretch>
        </p:blipFill>
        <p:spPr>
          <a:xfrm>
            <a:off x="376990" y="1152475"/>
            <a:ext cx="3602953" cy="2144883"/>
          </a:xfrm>
          <a:prstGeom prst="rect">
            <a:avLst/>
          </a:prstGeom>
        </p:spPr>
      </p:pic>
      <p:pic>
        <p:nvPicPr>
          <p:cNvPr id="7" name="Picture 6">
            <a:extLst>
              <a:ext uri="{FF2B5EF4-FFF2-40B4-BE49-F238E27FC236}">
                <a16:creationId xmlns:a16="http://schemas.microsoft.com/office/drawing/2014/main" id="{02E934EF-C54C-645F-2262-4D80662D318A}"/>
              </a:ext>
            </a:extLst>
          </p:cNvPr>
          <p:cNvPicPr>
            <a:picLocks noChangeAspect="1"/>
          </p:cNvPicPr>
          <p:nvPr/>
        </p:nvPicPr>
        <p:blipFill>
          <a:blip r:embed="rId3"/>
          <a:stretch>
            <a:fillRect/>
          </a:stretch>
        </p:blipFill>
        <p:spPr>
          <a:xfrm>
            <a:off x="4422717" y="1188815"/>
            <a:ext cx="3480863" cy="2072201"/>
          </a:xfrm>
          <a:prstGeom prst="rect">
            <a:avLst/>
          </a:prstGeom>
        </p:spPr>
      </p:pic>
      <p:sp>
        <p:nvSpPr>
          <p:cNvPr id="8" name="Rectangle 1">
            <a:extLst>
              <a:ext uri="{FF2B5EF4-FFF2-40B4-BE49-F238E27FC236}">
                <a16:creationId xmlns:a16="http://schemas.microsoft.com/office/drawing/2014/main" id="{AD0E32A9-6248-E9BD-F1C8-488248581DE1}"/>
              </a:ext>
            </a:extLst>
          </p:cNvPr>
          <p:cNvSpPr>
            <a:spLocks noChangeArrowheads="1"/>
          </p:cNvSpPr>
          <p:nvPr/>
        </p:nvSpPr>
        <p:spPr bwMode="auto">
          <a:xfrm>
            <a:off x="469894" y="-4214530"/>
            <a:ext cx="3794629" cy="85869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sz="1800" b="1" dirty="0">
              <a:solidFill>
                <a:schemeClr val="tx1"/>
              </a:solidFill>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Box Loss</a:t>
            </a:r>
            <a:r>
              <a:rPr kumimoji="0" lang="en-US" altLang="en-US" sz="1600" b="0" i="0" u="none" strike="noStrike" cap="none" normalizeH="0" baseline="0" dirty="0">
                <a:ln>
                  <a:noFill/>
                </a:ln>
                <a:solidFill>
                  <a:schemeClr val="tx1"/>
                </a:solidFill>
                <a:effectLst/>
                <a:latin typeface="Arial" panose="020B0604020202020204" pitchFamily="34" charset="0"/>
              </a:rPr>
              <a:t> dropped from </a:t>
            </a:r>
            <a:r>
              <a:rPr kumimoji="0" lang="en-US" altLang="en-US" sz="1600" b="1" i="0" u="none" strike="noStrike" cap="none" normalizeH="0" baseline="0" dirty="0">
                <a:ln>
                  <a:noFill/>
                </a:ln>
                <a:solidFill>
                  <a:schemeClr val="tx1"/>
                </a:solidFill>
                <a:effectLst/>
                <a:latin typeface="Arial" panose="020B0604020202020204" pitchFamily="34" charset="0"/>
              </a:rPr>
              <a:t>0.97 → 0.53</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Class Loss</a:t>
            </a:r>
            <a:r>
              <a:rPr kumimoji="0" lang="en-US" altLang="en-US" sz="1600" b="0" i="0" u="none" strike="noStrike" cap="none" normalizeH="0" baseline="0" dirty="0">
                <a:ln>
                  <a:noFill/>
                </a:ln>
                <a:solidFill>
                  <a:schemeClr val="tx1"/>
                </a:solidFill>
                <a:effectLst/>
                <a:latin typeface="Arial" panose="020B0604020202020204" pitchFamily="34" charset="0"/>
              </a:rPr>
              <a:t> dropped from </a:t>
            </a:r>
            <a:r>
              <a:rPr kumimoji="0" lang="en-US" altLang="en-US" sz="1600" b="1" i="0" u="none" strike="noStrike" cap="none" normalizeH="0" baseline="0" dirty="0">
                <a:ln>
                  <a:noFill/>
                </a:ln>
                <a:solidFill>
                  <a:schemeClr val="tx1"/>
                </a:solidFill>
                <a:effectLst/>
                <a:latin typeface="Arial" panose="020B0604020202020204" pitchFamily="34" charset="0"/>
              </a:rPr>
              <a:t>2.21 → 0.51</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DFL Loss</a:t>
            </a:r>
            <a:r>
              <a:rPr kumimoji="0" lang="en-US" altLang="en-US" sz="1600" b="0" i="0" u="none" strike="noStrike" cap="none" normalizeH="0" baseline="0" dirty="0">
                <a:ln>
                  <a:noFill/>
                </a:ln>
                <a:solidFill>
                  <a:schemeClr val="tx1"/>
                </a:solidFill>
                <a:effectLst/>
                <a:latin typeface="Arial" panose="020B0604020202020204" pitchFamily="34" charset="0"/>
              </a:rPr>
              <a:t> dropped from </a:t>
            </a:r>
            <a:r>
              <a:rPr kumimoji="0" lang="en-US" altLang="en-US" sz="1600" b="1" i="0" u="none" strike="noStrike" cap="none" normalizeH="0" baseline="0" dirty="0">
                <a:ln>
                  <a:noFill/>
                </a:ln>
                <a:solidFill>
                  <a:schemeClr val="tx1"/>
                </a:solidFill>
                <a:effectLst/>
                <a:latin typeface="Arial" panose="020B0604020202020204" pitchFamily="34" charset="0"/>
              </a:rPr>
              <a:t>1.11 → 0.87</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9" name="Rectangle 2">
            <a:extLst>
              <a:ext uri="{FF2B5EF4-FFF2-40B4-BE49-F238E27FC236}">
                <a16:creationId xmlns:a16="http://schemas.microsoft.com/office/drawing/2014/main" id="{96A63571-7310-552E-56A1-0DBC721F9B09}"/>
              </a:ext>
            </a:extLst>
          </p:cNvPr>
          <p:cNvSpPr>
            <a:spLocks noChangeArrowheads="1"/>
          </p:cNvSpPr>
          <p:nvPr/>
        </p:nvSpPr>
        <p:spPr bwMode="auto">
          <a:xfrm>
            <a:off x="4478774" y="3499447"/>
            <a:ext cx="413927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Precision (B):</a:t>
            </a:r>
            <a:r>
              <a:rPr kumimoji="0" lang="en-US" altLang="en-US" sz="1600" b="0" i="0" u="none" strike="noStrike" cap="none" normalizeH="0" baseline="0" dirty="0">
                <a:ln>
                  <a:noFill/>
                </a:ln>
                <a:solidFill>
                  <a:schemeClr val="tx1"/>
                </a:solidFill>
                <a:effectLst/>
                <a:latin typeface="Arial" panose="020B0604020202020204" pitchFamily="34" charset="0"/>
              </a:rPr>
              <a:t> improved from </a:t>
            </a:r>
            <a:r>
              <a:rPr kumimoji="0" lang="en-US" altLang="en-US" sz="1600" b="1" i="0" u="none" strike="noStrike" cap="none" normalizeH="0" baseline="0" dirty="0">
                <a:ln>
                  <a:noFill/>
                </a:ln>
                <a:solidFill>
                  <a:schemeClr val="tx1"/>
                </a:solidFill>
                <a:effectLst/>
                <a:latin typeface="Arial" panose="020B0604020202020204" pitchFamily="34" charset="0"/>
              </a:rPr>
              <a:t>0.53 → 0.88</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Recall (B):</a:t>
            </a:r>
            <a:r>
              <a:rPr kumimoji="0" lang="en-US" altLang="en-US" sz="1600" b="0" i="0" u="none" strike="noStrike" cap="none" normalizeH="0" baseline="0" dirty="0">
                <a:ln>
                  <a:noFill/>
                </a:ln>
                <a:solidFill>
                  <a:schemeClr val="tx1"/>
                </a:solidFill>
                <a:effectLst/>
                <a:latin typeface="Arial" panose="020B0604020202020204" pitchFamily="34" charset="0"/>
              </a:rPr>
              <a:t> improved from </a:t>
            </a:r>
            <a:r>
              <a:rPr kumimoji="0" lang="en-US" altLang="en-US" sz="1600" b="1" i="0" u="none" strike="noStrike" cap="none" normalizeH="0" baseline="0" dirty="0">
                <a:ln>
                  <a:noFill/>
                </a:ln>
                <a:solidFill>
                  <a:schemeClr val="tx1"/>
                </a:solidFill>
                <a:effectLst/>
                <a:latin typeface="Arial" panose="020B0604020202020204" pitchFamily="34" charset="0"/>
              </a:rPr>
              <a:t>0.35 → 0.61</a:t>
            </a:r>
            <a:endParaRPr kumimoji="0" lang="en-US" altLang="en-US" sz="1600" b="0" i="0" u="none" strike="noStrike" cap="none" normalizeH="0" baseline="0" dirty="0">
              <a:ln>
                <a:noFill/>
              </a:ln>
              <a:solidFill>
                <a:schemeClr val="tx1"/>
              </a:solidFill>
              <a:effectLst/>
              <a:latin typeface="Arial" panose="020B0604020202020204" pitchFamily="34" charset="0"/>
            </a:endParaRPr>
          </a:p>
          <a:p>
            <a:pPr marL="0" marR="0" lvl="0" indent="0" defTabSz="914400" rtl="0" eaLnBrk="0" fontAlgn="base" latinLnBrk="0" hangingPunct="0">
              <a:lnSpc>
                <a:spcPct val="10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Arial" panose="020B0604020202020204" pitchFamily="34" charset="0"/>
              </a:rPr>
              <a:t>mAP50:</a:t>
            </a:r>
            <a:r>
              <a:rPr kumimoji="0" lang="en-US" altLang="en-US" sz="1600" b="0" i="0" u="none" strike="noStrike" cap="none" normalizeH="0" baseline="0" dirty="0">
                <a:ln>
                  <a:noFill/>
                </a:ln>
                <a:solidFill>
                  <a:schemeClr val="tx1"/>
                </a:solidFill>
                <a:effectLst/>
                <a:latin typeface="Arial" panose="020B0604020202020204" pitchFamily="34" charset="0"/>
              </a:rPr>
              <a:t> jumped from </a:t>
            </a:r>
            <a:r>
              <a:rPr kumimoji="0" lang="en-US" altLang="en-US" sz="1600" b="1" i="0" u="none" strike="noStrike" cap="none" normalizeH="0" baseline="0" dirty="0">
                <a:ln>
                  <a:noFill/>
                </a:ln>
                <a:solidFill>
                  <a:schemeClr val="tx1"/>
                </a:solidFill>
                <a:effectLst/>
                <a:latin typeface="Arial" panose="020B0604020202020204" pitchFamily="34" charset="0"/>
              </a:rPr>
              <a:t>0.38 → 0.70</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99366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1DFAFCA-C3F4-E2BD-7CC7-A400B965B62E}"/>
              </a:ext>
            </a:extLst>
          </p:cNvPr>
          <p:cNvPicPr>
            <a:picLocks noChangeAspect="1"/>
          </p:cNvPicPr>
          <p:nvPr/>
        </p:nvPicPr>
        <p:blipFill>
          <a:blip r:embed="rId2"/>
          <a:stretch>
            <a:fillRect/>
          </a:stretch>
        </p:blipFill>
        <p:spPr>
          <a:xfrm>
            <a:off x="527767" y="775841"/>
            <a:ext cx="2920817" cy="1460409"/>
          </a:xfrm>
          <a:prstGeom prst="rect">
            <a:avLst/>
          </a:prstGeom>
        </p:spPr>
      </p:pic>
      <p:pic>
        <p:nvPicPr>
          <p:cNvPr id="8" name="Picture 7">
            <a:extLst>
              <a:ext uri="{FF2B5EF4-FFF2-40B4-BE49-F238E27FC236}">
                <a16:creationId xmlns:a16="http://schemas.microsoft.com/office/drawing/2014/main" id="{0CDFE09E-5BCD-BB3A-0A71-41496673B683}"/>
              </a:ext>
            </a:extLst>
          </p:cNvPr>
          <p:cNvPicPr>
            <a:picLocks noChangeAspect="1"/>
          </p:cNvPicPr>
          <p:nvPr/>
        </p:nvPicPr>
        <p:blipFill>
          <a:blip r:embed="rId3"/>
          <a:stretch>
            <a:fillRect/>
          </a:stretch>
        </p:blipFill>
        <p:spPr>
          <a:xfrm>
            <a:off x="3615738" y="728354"/>
            <a:ext cx="2323826" cy="1742870"/>
          </a:xfrm>
          <a:prstGeom prst="rect">
            <a:avLst/>
          </a:prstGeom>
        </p:spPr>
      </p:pic>
      <p:pic>
        <p:nvPicPr>
          <p:cNvPr id="11" name="Picture 10">
            <a:extLst>
              <a:ext uri="{FF2B5EF4-FFF2-40B4-BE49-F238E27FC236}">
                <a16:creationId xmlns:a16="http://schemas.microsoft.com/office/drawing/2014/main" id="{7686F5C9-8BDA-4645-6BEE-0204CE8CBE17}"/>
              </a:ext>
            </a:extLst>
          </p:cNvPr>
          <p:cNvPicPr>
            <a:picLocks noChangeAspect="1"/>
          </p:cNvPicPr>
          <p:nvPr/>
        </p:nvPicPr>
        <p:blipFill>
          <a:blip r:embed="rId4"/>
          <a:stretch>
            <a:fillRect/>
          </a:stretch>
        </p:blipFill>
        <p:spPr>
          <a:xfrm>
            <a:off x="6052145" y="540869"/>
            <a:ext cx="2897343" cy="1930355"/>
          </a:xfrm>
          <a:prstGeom prst="rect">
            <a:avLst/>
          </a:prstGeom>
        </p:spPr>
      </p:pic>
      <p:pic>
        <p:nvPicPr>
          <p:cNvPr id="13" name="Picture 12">
            <a:extLst>
              <a:ext uri="{FF2B5EF4-FFF2-40B4-BE49-F238E27FC236}">
                <a16:creationId xmlns:a16="http://schemas.microsoft.com/office/drawing/2014/main" id="{AF7AD8D0-BB77-CAD0-0546-242C7231B074}"/>
              </a:ext>
            </a:extLst>
          </p:cNvPr>
          <p:cNvPicPr>
            <a:picLocks noChangeAspect="1"/>
          </p:cNvPicPr>
          <p:nvPr/>
        </p:nvPicPr>
        <p:blipFill>
          <a:blip r:embed="rId5"/>
          <a:stretch>
            <a:fillRect/>
          </a:stretch>
        </p:blipFill>
        <p:spPr>
          <a:xfrm>
            <a:off x="527767" y="2772393"/>
            <a:ext cx="2615940" cy="1742870"/>
          </a:xfrm>
          <a:prstGeom prst="rect">
            <a:avLst/>
          </a:prstGeom>
        </p:spPr>
      </p:pic>
      <p:pic>
        <p:nvPicPr>
          <p:cNvPr id="15" name="Picture 14">
            <a:extLst>
              <a:ext uri="{FF2B5EF4-FFF2-40B4-BE49-F238E27FC236}">
                <a16:creationId xmlns:a16="http://schemas.microsoft.com/office/drawing/2014/main" id="{9110F99B-0EA7-E944-B879-B662F2074AC0}"/>
              </a:ext>
            </a:extLst>
          </p:cNvPr>
          <p:cNvPicPr>
            <a:picLocks noChangeAspect="1"/>
          </p:cNvPicPr>
          <p:nvPr/>
        </p:nvPicPr>
        <p:blipFill>
          <a:blip r:embed="rId6"/>
          <a:stretch>
            <a:fillRect/>
          </a:stretch>
        </p:blipFill>
        <p:spPr>
          <a:xfrm>
            <a:off x="3502185" y="2930070"/>
            <a:ext cx="2550933" cy="1460409"/>
          </a:xfrm>
          <a:prstGeom prst="rect">
            <a:avLst/>
          </a:prstGeom>
        </p:spPr>
      </p:pic>
      <p:pic>
        <p:nvPicPr>
          <p:cNvPr id="17" name="Picture 16">
            <a:extLst>
              <a:ext uri="{FF2B5EF4-FFF2-40B4-BE49-F238E27FC236}">
                <a16:creationId xmlns:a16="http://schemas.microsoft.com/office/drawing/2014/main" id="{A080BFC2-9C8E-6015-0A2B-D09C7CF65854}"/>
              </a:ext>
            </a:extLst>
          </p:cNvPr>
          <p:cNvPicPr>
            <a:picLocks noChangeAspect="1"/>
          </p:cNvPicPr>
          <p:nvPr/>
        </p:nvPicPr>
        <p:blipFill>
          <a:blip r:embed="rId7"/>
          <a:stretch>
            <a:fillRect/>
          </a:stretch>
        </p:blipFill>
        <p:spPr>
          <a:xfrm>
            <a:off x="6216950" y="2854418"/>
            <a:ext cx="2815217" cy="1611712"/>
          </a:xfrm>
          <a:prstGeom prst="rect">
            <a:avLst/>
          </a:prstGeom>
        </p:spPr>
      </p:pic>
      <p:sp>
        <p:nvSpPr>
          <p:cNvPr id="18" name="TextBox 17">
            <a:extLst>
              <a:ext uri="{FF2B5EF4-FFF2-40B4-BE49-F238E27FC236}">
                <a16:creationId xmlns:a16="http://schemas.microsoft.com/office/drawing/2014/main" id="{0A7DBA67-951E-F7F2-B728-675A6D6553E0}"/>
              </a:ext>
            </a:extLst>
          </p:cNvPr>
          <p:cNvSpPr txBox="1"/>
          <p:nvPr/>
        </p:nvSpPr>
        <p:spPr>
          <a:xfrm>
            <a:off x="3502185" y="60174"/>
            <a:ext cx="2163480" cy="369332"/>
          </a:xfrm>
          <a:prstGeom prst="rect">
            <a:avLst/>
          </a:prstGeom>
          <a:noFill/>
        </p:spPr>
        <p:txBody>
          <a:bodyPr wrap="square" rtlCol="0">
            <a:spAutoFit/>
          </a:bodyPr>
          <a:lstStyle/>
          <a:p>
            <a:r>
              <a:rPr lang="en-IN" sz="1800" b="1" u="sng" dirty="0"/>
              <a:t>Prediction Result</a:t>
            </a:r>
          </a:p>
        </p:txBody>
      </p:sp>
    </p:spTree>
    <p:extLst>
      <p:ext uri="{BB962C8B-B14F-4D97-AF65-F5344CB8AC3E}">
        <p14:creationId xmlns:p14="http://schemas.microsoft.com/office/powerpoint/2010/main" val="12307187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80A0520-290F-A5BE-8D6B-8D7883FED87C}"/>
              </a:ext>
            </a:extLst>
          </p:cNvPr>
          <p:cNvPicPr>
            <a:picLocks noChangeAspect="1"/>
          </p:cNvPicPr>
          <p:nvPr/>
        </p:nvPicPr>
        <p:blipFill>
          <a:blip r:embed="rId2"/>
          <a:stretch>
            <a:fillRect/>
          </a:stretch>
        </p:blipFill>
        <p:spPr>
          <a:xfrm>
            <a:off x="0" y="0"/>
            <a:ext cx="2572215" cy="2399814"/>
          </a:xfrm>
          <a:prstGeom prst="rect">
            <a:avLst/>
          </a:prstGeom>
        </p:spPr>
      </p:pic>
      <p:pic>
        <p:nvPicPr>
          <p:cNvPr id="5" name="Picture 4">
            <a:extLst>
              <a:ext uri="{FF2B5EF4-FFF2-40B4-BE49-F238E27FC236}">
                <a16:creationId xmlns:a16="http://schemas.microsoft.com/office/drawing/2014/main" id="{EB112DD7-C26C-740F-546E-E014130E4C76}"/>
              </a:ext>
            </a:extLst>
          </p:cNvPr>
          <p:cNvPicPr>
            <a:picLocks noChangeAspect="1"/>
          </p:cNvPicPr>
          <p:nvPr/>
        </p:nvPicPr>
        <p:blipFill>
          <a:blip r:embed="rId3"/>
          <a:stretch>
            <a:fillRect/>
          </a:stretch>
        </p:blipFill>
        <p:spPr>
          <a:xfrm>
            <a:off x="2572216" y="0"/>
            <a:ext cx="2660906" cy="2399814"/>
          </a:xfrm>
          <a:prstGeom prst="rect">
            <a:avLst/>
          </a:prstGeom>
        </p:spPr>
      </p:pic>
      <p:pic>
        <p:nvPicPr>
          <p:cNvPr id="7" name="Picture 6">
            <a:extLst>
              <a:ext uri="{FF2B5EF4-FFF2-40B4-BE49-F238E27FC236}">
                <a16:creationId xmlns:a16="http://schemas.microsoft.com/office/drawing/2014/main" id="{A19003D4-0E25-A8D5-8C19-99F988E99422}"/>
              </a:ext>
            </a:extLst>
          </p:cNvPr>
          <p:cNvPicPr>
            <a:picLocks noChangeAspect="1"/>
          </p:cNvPicPr>
          <p:nvPr/>
        </p:nvPicPr>
        <p:blipFill>
          <a:blip r:embed="rId4"/>
          <a:stretch>
            <a:fillRect/>
          </a:stretch>
        </p:blipFill>
        <p:spPr>
          <a:xfrm>
            <a:off x="15245" y="2272982"/>
            <a:ext cx="5248789" cy="2870518"/>
          </a:xfrm>
          <a:prstGeom prst="rect">
            <a:avLst/>
          </a:prstGeom>
        </p:spPr>
      </p:pic>
      <p:pic>
        <p:nvPicPr>
          <p:cNvPr id="9" name="Picture 8">
            <a:extLst>
              <a:ext uri="{FF2B5EF4-FFF2-40B4-BE49-F238E27FC236}">
                <a16:creationId xmlns:a16="http://schemas.microsoft.com/office/drawing/2014/main" id="{BFB893DC-B1A5-F6DF-3715-464CFE0EA5FE}"/>
              </a:ext>
            </a:extLst>
          </p:cNvPr>
          <p:cNvPicPr>
            <a:picLocks noChangeAspect="1"/>
          </p:cNvPicPr>
          <p:nvPr/>
        </p:nvPicPr>
        <p:blipFill>
          <a:blip r:embed="rId5"/>
          <a:stretch>
            <a:fillRect/>
          </a:stretch>
        </p:blipFill>
        <p:spPr>
          <a:xfrm>
            <a:off x="5264034" y="69263"/>
            <a:ext cx="3857883" cy="2203719"/>
          </a:xfrm>
          <a:prstGeom prst="rect">
            <a:avLst/>
          </a:prstGeom>
        </p:spPr>
      </p:pic>
      <p:pic>
        <p:nvPicPr>
          <p:cNvPr id="11" name="Picture 10">
            <a:extLst>
              <a:ext uri="{FF2B5EF4-FFF2-40B4-BE49-F238E27FC236}">
                <a16:creationId xmlns:a16="http://schemas.microsoft.com/office/drawing/2014/main" id="{0B58BE94-839C-A1D2-41CB-DD39875E8282}"/>
              </a:ext>
            </a:extLst>
          </p:cNvPr>
          <p:cNvPicPr>
            <a:picLocks noChangeAspect="1"/>
          </p:cNvPicPr>
          <p:nvPr/>
        </p:nvPicPr>
        <p:blipFill>
          <a:blip r:embed="rId6"/>
          <a:stretch>
            <a:fillRect/>
          </a:stretch>
        </p:blipFill>
        <p:spPr>
          <a:xfrm>
            <a:off x="5233122" y="2272982"/>
            <a:ext cx="3874755" cy="1957047"/>
          </a:xfrm>
          <a:prstGeom prst="rect">
            <a:avLst/>
          </a:prstGeom>
        </p:spPr>
      </p:pic>
    </p:spTree>
    <p:extLst>
      <p:ext uri="{BB962C8B-B14F-4D97-AF65-F5344CB8AC3E}">
        <p14:creationId xmlns:p14="http://schemas.microsoft.com/office/powerpoint/2010/main" val="3050681046"/>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TotalTime>
  <Words>1106</Words>
  <Application>Microsoft Office PowerPoint</Application>
  <PresentationFormat>On-screen Show (16:9)</PresentationFormat>
  <Paragraphs>97</Paragraphs>
  <Slides>12</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IBM Plex Sans</vt:lpstr>
      <vt:lpstr>Wingdings</vt:lpstr>
      <vt:lpstr>Arial</vt:lpstr>
      <vt:lpstr>Simple Light</vt:lpstr>
      <vt:lpstr>PowerPoint Presentation</vt:lpstr>
      <vt:lpstr>Safety Object Detection is an AI-powered system that leverages computer vision and deep learning to automatically identify essential safety equipment such as helmets, vests, gloves, and fire extinguishers in real time. Traditional manual safety monitoring is slow, error-prone, and often fails to prevent accidents when workers do not wear or properly use protective gear. To solve this, the system integrates a deep learning model with cameras and OpenCV to continuously detect safety objects, while also supporting file uploads for image-based predictions. It instantly generates alerts for violations and stores detection results for compliance reporting, thereby enhancing workplace safety, reducing human error, and ensuring better safety  compilance</vt:lpstr>
      <vt:lpstr>Methodology &amp; Implementation</vt:lpstr>
      <vt:lpstr>Technologies Used</vt:lpstr>
      <vt:lpstr>PowerPoint Presentation</vt:lpstr>
      <vt:lpstr>Feasibility and Market use</vt:lpstr>
      <vt:lpstr>Results:</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sivaramakrishna chandika</dc:creator>
  <cp:lastModifiedBy>MOHAMMAD AFREEN</cp:lastModifiedBy>
  <cp:revision>2</cp:revision>
  <dcterms:modified xsi:type="dcterms:W3CDTF">2025-09-21T11:50:20Z</dcterms:modified>
</cp:coreProperties>
</file>